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43" r:id="rId18"/>
    <p:sldId id="457" r:id="rId19"/>
    <p:sldId id="444" r:id="rId20"/>
    <p:sldId id="446" r:id="rId21"/>
    <p:sldId id="358" r:id="rId22"/>
    <p:sldId id="359" r:id="rId23"/>
    <p:sldId id="447" r:id="rId24"/>
    <p:sldId id="448" r:id="rId25"/>
    <p:sldId id="449" r:id="rId26"/>
    <p:sldId id="361"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97" d="100"/>
          <a:sy n="97" d="100"/>
        </p:scale>
        <p:origin x="2034" y="78"/>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magine</a:t>
            </a:r>
            <a:r>
              <a:rPr lang="en-US" dirty="0"/>
              <a:t> you have a hard disk drive (HDD) in your computer. Now, a hard disk drive controller manages the data read from and written to the hard disk. Here’s a breakdown of its tasks:</a:t>
            </a:r>
          </a:p>
          <a:p>
            <a:pPr>
              <a:buFont typeface="+mj-lt"/>
              <a:buAutoNum type="arabicPeriod"/>
            </a:pPr>
            <a:r>
              <a:rPr lang="en-US" b="1" dirty="0"/>
              <a:t>Serial Bit Stream to Bytes</a:t>
            </a:r>
            <a:r>
              <a:rPr lang="en-US" dirty="0"/>
              <a:t>: It converts the continuous stream of data from the disk into manageable blocks of bytes.</a:t>
            </a:r>
          </a:p>
          <a:p>
            <a:pPr>
              <a:buFont typeface="+mj-lt"/>
              <a:buAutoNum type="arabicPeriod"/>
            </a:pPr>
            <a:r>
              <a:rPr lang="en-US" b="1" dirty="0"/>
              <a:t>Error Correction</a:t>
            </a:r>
            <a:r>
              <a:rPr lang="en-US" dirty="0"/>
              <a:t>: It ensures that any errors in the data are corrected before proceeding.</a:t>
            </a:r>
          </a:p>
          <a:p>
            <a:pPr>
              <a:buFont typeface="+mj-lt"/>
              <a:buAutoNum type="arabicPeriod"/>
            </a:pPr>
            <a:r>
              <a:rPr lang="en-US" b="1" dirty="0"/>
              <a:t>Data Assembly</a:t>
            </a:r>
            <a:r>
              <a:rPr lang="en-US" dirty="0"/>
              <a:t>: The block of bytes is first assembled bit by bit in a buffer inside the controller.</a:t>
            </a:r>
          </a:p>
          <a:p>
            <a:pPr>
              <a:buFont typeface="+mj-lt"/>
              <a:buAutoNum type="arabicPeriod"/>
            </a:pPr>
            <a:r>
              <a:rPr lang="en-US" b="1" dirty="0"/>
              <a:t>Data Verification and Transfer</a:t>
            </a:r>
            <a:r>
              <a:rPr lang="en-US" dirty="0"/>
              <a:t>: After verification, the block is declared to be error-free and then transferred to the computer's main memory.</a:t>
            </a:r>
          </a:p>
          <a:p>
            <a:r>
              <a:rPr lang="en-US" dirty="0"/>
              <a:t>In essence, the HDD controller is responsible for efficiently managing and verifying data before it reaches your computer, ensuring that everything runs smoothly!</a:t>
            </a:r>
          </a:p>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639924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a:t>
            </a:r>
            <a:r>
              <a:rPr lang="en-US" b="1" i="0" dirty="0">
                <a:solidFill>
                  <a:srgbClr val="111111"/>
                </a:solidFill>
                <a:effectLst/>
                <a:latin typeface="-apple-system"/>
              </a:rPr>
              <a:t>switches</a:t>
            </a:r>
            <a:r>
              <a:rPr lang="en-US" b="0" i="0" dirty="0">
                <a:solidFill>
                  <a:srgbClr val="111111"/>
                </a:solidFill>
                <a:effectLst/>
                <a:latin typeface="-apple-system"/>
              </a:rPr>
              <a:t>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a:t>
            </a:r>
            <a:r>
              <a:rPr lang="en-US" b="1" i="0" dirty="0">
                <a:solidFill>
                  <a:srgbClr val="111111"/>
                </a:solidFill>
                <a:effectLst/>
                <a:latin typeface="-apple-system"/>
              </a:rPr>
              <a:t>interrupt type</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19</a:t>
            </a:fld>
            <a:endParaRPr lang="en-US" altLang="en-US"/>
          </a:p>
        </p:txBody>
      </p:sp>
    </p:spTree>
    <p:extLst>
      <p:ext uri="{BB962C8B-B14F-4D97-AF65-F5344CB8AC3E}">
        <p14:creationId xmlns:p14="http://schemas.microsoft.com/office/powerpoint/2010/main" val="1770811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20</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25</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fa-IR" altLang="en-US" dirty="0">
                <a:latin typeface="Times New Roman" panose="02020603050405020304" pitchFamily="18" charset="0"/>
              </a:rPr>
              <a:t>معماری فون نویمان</a:t>
            </a: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err="1">
                <a:solidFill>
                  <a:srgbClr val="111111"/>
                </a:solidFill>
                <a:effectLst/>
                <a:latin typeface="-apple-system"/>
              </a:rPr>
              <a:t>rocess</a:t>
            </a:r>
            <a:r>
              <a:rPr lang="en-US" b="1" i="0" dirty="0">
                <a:solidFill>
                  <a:srgbClr val="111111"/>
                </a:solidFill>
                <a:effectLst/>
                <a:latin typeface="-apple-system"/>
              </a:rPr>
              <a:t>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a:xfrm>
            <a:off x="0" y="2787887"/>
            <a:ext cx="5040631" cy="2195473"/>
          </a:xfrm>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sp>
        <p:nvSpPr>
          <p:cNvPr id="3" name="TextBox 5">
            <a:extLst>
              <a:ext uri="{FF2B5EF4-FFF2-40B4-BE49-F238E27FC236}">
                <a16:creationId xmlns:a16="http://schemas.microsoft.com/office/drawing/2014/main" id="{6302D5A1-362E-3F25-5151-CAD2E2BB89D5}"/>
              </a:ext>
            </a:extLst>
          </p:cNvPr>
          <p:cNvSpPr txBox="1">
            <a:spLocks noChangeArrowheads="1"/>
          </p:cNvSpPr>
          <p:nvPr/>
        </p:nvSpPr>
        <p:spPr bwMode="auto">
          <a:xfrm>
            <a:off x="-77118" y="4186887"/>
            <a:ext cx="457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Scan for More Information:</a:t>
            </a:r>
          </a:p>
        </p:txBody>
      </p:sp>
      <p:pic>
        <p:nvPicPr>
          <p:cNvPr id="8" name="Picture 7">
            <a:extLst>
              <a:ext uri="{FF2B5EF4-FFF2-40B4-BE49-F238E27FC236}">
                <a16:creationId xmlns:a16="http://schemas.microsoft.com/office/drawing/2014/main" id="{098B5B7E-9D40-C5E2-F673-343F2669750B}"/>
              </a:ext>
            </a:extLst>
          </p:cNvPr>
          <p:cNvPicPr>
            <a:picLocks noChangeAspect="1"/>
          </p:cNvPicPr>
          <p:nvPr/>
        </p:nvPicPr>
        <p:blipFill>
          <a:blip r:embed="rId3"/>
          <a:stretch>
            <a:fillRect/>
          </a:stretch>
        </p:blipFill>
        <p:spPr>
          <a:xfrm>
            <a:off x="2984986" y="4505463"/>
            <a:ext cx="1605516" cy="1605516"/>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50" y="1233488"/>
            <a:ext cx="7245350" cy="4530725"/>
          </a:xfrm>
        </p:spPr>
        <p:txBody>
          <a:bodyPr/>
          <a:lstStyle/>
          <a:p>
            <a:r>
              <a:rPr lang="en-US" altLang="en-US" sz="2000" b="1" dirty="0"/>
              <a:t>Depends on the point of view</a:t>
            </a:r>
          </a:p>
          <a:p>
            <a:r>
              <a:rPr lang="en-US" altLang="en-US" sz="2000" b="1" dirty="0"/>
              <a:t>Users</a:t>
            </a:r>
            <a:r>
              <a:rPr lang="en-US" altLang="en-US" sz="2000" dirty="0"/>
              <a:t> want </a:t>
            </a:r>
            <a:r>
              <a:rPr lang="en-US" altLang="en-US" sz="2000" b="1" dirty="0"/>
              <a:t>convenience</a:t>
            </a:r>
            <a:r>
              <a:rPr lang="en-US" altLang="en-US" sz="2000" dirty="0"/>
              <a:t>, </a:t>
            </a:r>
            <a:r>
              <a:rPr lang="en-US" altLang="en-US" sz="2000" b="1" dirty="0">
                <a:solidFill>
                  <a:srgbClr val="3366FF"/>
                </a:solidFill>
              </a:rPr>
              <a:t>ease</a:t>
            </a:r>
            <a:r>
              <a:rPr lang="en-US" altLang="en-US" sz="2000" dirty="0">
                <a:solidFill>
                  <a:srgbClr val="3366FF"/>
                </a:solidFill>
              </a:rPr>
              <a:t> </a:t>
            </a:r>
            <a:r>
              <a:rPr lang="en-US" altLang="en-US" sz="2000" b="1" dirty="0">
                <a:solidFill>
                  <a:srgbClr val="3366FF"/>
                </a:solidFill>
              </a:rPr>
              <a:t>of</a:t>
            </a:r>
            <a:r>
              <a:rPr lang="en-US" altLang="en-US" sz="2000" dirty="0">
                <a:solidFill>
                  <a:srgbClr val="3366FF"/>
                </a:solidFill>
              </a:rPr>
              <a:t> </a:t>
            </a:r>
            <a:r>
              <a:rPr lang="en-US" altLang="en-US" sz="2000" b="1" dirty="0">
                <a:solidFill>
                  <a:srgbClr val="3366FF"/>
                </a:solidFill>
              </a:rPr>
              <a:t>use </a:t>
            </a:r>
            <a:r>
              <a:rPr lang="en-US" altLang="en-US" sz="2000" dirty="0"/>
              <a:t>and</a:t>
            </a:r>
            <a:r>
              <a:rPr lang="en-US" altLang="en-US" sz="2000" b="1" dirty="0">
                <a:solidFill>
                  <a:srgbClr val="3366FF"/>
                </a:solidFill>
              </a:rPr>
              <a:t> good performance </a:t>
            </a:r>
          </a:p>
          <a:p>
            <a:pPr lvl="1"/>
            <a:r>
              <a:rPr lang="en-US" altLang="en-US" sz="2000" dirty="0"/>
              <a:t>Don</a:t>
            </a:r>
            <a:r>
              <a:rPr lang="ja-JP" altLang="en-US" sz="2000" dirty="0"/>
              <a:t>’</a:t>
            </a:r>
            <a:r>
              <a:rPr lang="en-US" altLang="ja-JP" sz="2000" dirty="0"/>
              <a:t>t care about </a:t>
            </a:r>
            <a:r>
              <a:rPr lang="en-US" altLang="ja-JP" sz="2000" b="1" dirty="0">
                <a:solidFill>
                  <a:srgbClr val="3366FF"/>
                </a:solidFill>
              </a:rPr>
              <a:t>resource</a:t>
            </a:r>
            <a:r>
              <a:rPr lang="en-US" altLang="ja-JP" sz="2000" dirty="0">
                <a:solidFill>
                  <a:srgbClr val="3366FF"/>
                </a:solidFill>
              </a:rPr>
              <a:t> </a:t>
            </a:r>
            <a:r>
              <a:rPr lang="en-US" altLang="ja-JP" sz="2000" b="1" dirty="0">
                <a:solidFill>
                  <a:srgbClr val="3366FF"/>
                </a:solidFill>
              </a:rPr>
              <a:t>utilization</a:t>
            </a:r>
          </a:p>
          <a:p>
            <a:r>
              <a:rPr lang="en-US" altLang="en-US" sz="2000" dirty="0"/>
              <a:t>But </a:t>
            </a:r>
            <a:r>
              <a:rPr lang="en-US" altLang="en-US" sz="2000" b="1" dirty="0"/>
              <a:t>shared computer </a:t>
            </a:r>
            <a:r>
              <a:rPr lang="en-US" altLang="en-US" sz="2000" dirty="0"/>
              <a:t>such as </a:t>
            </a:r>
            <a:r>
              <a:rPr lang="en-US" altLang="en-US" sz="2000" b="1" dirty="0">
                <a:solidFill>
                  <a:srgbClr val="3366FF"/>
                </a:solidFill>
              </a:rPr>
              <a:t>mainframe</a:t>
            </a:r>
            <a:r>
              <a:rPr lang="en-US" altLang="en-US" sz="2000" dirty="0"/>
              <a:t> or </a:t>
            </a:r>
            <a:r>
              <a:rPr lang="en-US" altLang="en-US" sz="2000" b="1" dirty="0">
                <a:solidFill>
                  <a:srgbClr val="3366FF"/>
                </a:solidFill>
              </a:rPr>
              <a:t>minicomputer</a:t>
            </a:r>
            <a:r>
              <a:rPr lang="en-US" altLang="en-US" sz="2000" dirty="0"/>
              <a:t> must keep all users happy</a:t>
            </a:r>
          </a:p>
          <a:p>
            <a:r>
              <a:rPr lang="en-US" altLang="en-US" sz="2000" dirty="0"/>
              <a:t>Users of dedicate systems such as </a:t>
            </a:r>
            <a:r>
              <a:rPr lang="en-US" altLang="en-US" sz="2000" b="1" dirty="0">
                <a:solidFill>
                  <a:srgbClr val="3366FF"/>
                </a:solidFill>
              </a:rPr>
              <a:t>workstations</a:t>
            </a:r>
            <a:r>
              <a:rPr lang="en-US" altLang="en-US" sz="2000" dirty="0"/>
              <a:t> have dedicated resources but frequently use shared resources from </a:t>
            </a:r>
            <a:r>
              <a:rPr lang="en-US" altLang="en-US" sz="2000" b="1" dirty="0">
                <a:solidFill>
                  <a:srgbClr val="3366FF"/>
                </a:solidFill>
              </a:rPr>
              <a:t>servers</a:t>
            </a:r>
          </a:p>
          <a:p>
            <a:r>
              <a:rPr lang="en-US" altLang="en-US" sz="2000" dirty="0">
                <a:solidFill>
                  <a:srgbClr val="000000"/>
                </a:solidFill>
              </a:rPr>
              <a:t>Handheld computers are resource poor,  optimized for usability and battery life</a:t>
            </a:r>
          </a:p>
          <a:p>
            <a:r>
              <a:rPr lang="en-US" altLang="en-US" sz="2000" dirty="0">
                <a:solidFill>
                  <a:srgbClr val="000000"/>
                </a:solidFill>
              </a:rPr>
              <a:t>Some computers have little or no user interface, such as embedded computers in devices and automobiles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6638925" cy="4265613"/>
          </a:xfrm>
        </p:spPr>
        <p:txBody>
          <a:bodyPr/>
          <a:lstStyle/>
          <a:p>
            <a:pPr>
              <a:buFont typeface="Monotype Sorts" pitchFamily="-84" charset="2"/>
              <a:buNone/>
            </a:pPr>
            <a:endParaRPr lang="en-US" altLang="en-US" sz="2400" dirty="0"/>
          </a:p>
          <a:p>
            <a:r>
              <a:rPr lang="en-US" altLang="en-US" sz="2400" dirty="0"/>
              <a:t>OS is a </a:t>
            </a:r>
            <a:r>
              <a:rPr lang="en-US" altLang="en-US" sz="2400" b="1" dirty="0">
                <a:solidFill>
                  <a:srgbClr val="3366FF"/>
                </a:solidFill>
              </a:rPr>
              <a:t>resource allocator</a:t>
            </a:r>
          </a:p>
          <a:p>
            <a:pPr lvl="1"/>
            <a:r>
              <a:rPr lang="en-US" altLang="en-US" sz="2400" dirty="0"/>
              <a:t>Manages all resources</a:t>
            </a:r>
          </a:p>
          <a:p>
            <a:pPr lvl="1"/>
            <a:r>
              <a:rPr lang="en-US" altLang="en-US" sz="2400" dirty="0"/>
              <a:t>Decides between conflicting requests for efficient and fair resource use</a:t>
            </a:r>
          </a:p>
          <a:p>
            <a:r>
              <a:rPr lang="en-US" altLang="en-US" sz="2400" dirty="0"/>
              <a:t>OS is a </a:t>
            </a:r>
            <a:r>
              <a:rPr lang="en-US" altLang="en-US" sz="2400" b="1" dirty="0">
                <a:solidFill>
                  <a:srgbClr val="3366FF"/>
                </a:solidFill>
              </a:rPr>
              <a:t>control program</a:t>
            </a:r>
          </a:p>
          <a:p>
            <a:pPr lvl="1"/>
            <a:r>
              <a:rPr lang="en-US" altLang="en-US" sz="2400" dirty="0"/>
              <a:t>Controls execution of programs to prevent errors and improper use of the computer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6808787" cy="4545013"/>
          </a:xfrm>
        </p:spPr>
        <p:txBody>
          <a:bodyPr/>
          <a:lstStyle/>
          <a:p>
            <a:r>
              <a:rPr lang="en-US" altLang="en-US" sz="2400" b="1" dirty="0"/>
              <a:t>No universally accepted definition</a:t>
            </a:r>
          </a:p>
          <a:p>
            <a:r>
              <a:rPr lang="ja-JP" altLang="en-US" sz="2400" dirty="0"/>
              <a:t>“</a:t>
            </a:r>
            <a:r>
              <a:rPr lang="en-US" altLang="ja-JP" sz="2400" dirty="0"/>
              <a:t>Everything a vendor ships when you order an operating system</a:t>
            </a:r>
            <a:r>
              <a:rPr lang="ja-JP" altLang="en-US" sz="2400" dirty="0"/>
              <a:t>”</a:t>
            </a:r>
            <a:r>
              <a:rPr lang="en-US" altLang="ja-JP" sz="2400" dirty="0"/>
              <a:t> is a good approximation</a:t>
            </a:r>
          </a:p>
          <a:p>
            <a:pPr lvl="1"/>
            <a:r>
              <a:rPr lang="en-US" altLang="en-US" sz="2400" dirty="0"/>
              <a:t>But varies wildly</a:t>
            </a:r>
          </a:p>
          <a:p>
            <a:r>
              <a:rPr lang="ja-JP" altLang="en-US" sz="2400" dirty="0"/>
              <a:t>“</a:t>
            </a:r>
            <a:r>
              <a:rPr lang="en-US" altLang="ja-JP" sz="2400" dirty="0"/>
              <a:t>The one program running at all times on the computer</a:t>
            </a:r>
            <a:r>
              <a:rPr lang="ja-JP" altLang="en-US" sz="2400" dirty="0"/>
              <a:t>”</a:t>
            </a:r>
            <a:r>
              <a:rPr lang="en-US" altLang="ja-JP" sz="2400" dirty="0"/>
              <a:t> is the </a:t>
            </a:r>
            <a:r>
              <a:rPr lang="en-US" altLang="ja-JP" sz="2400" b="1" dirty="0">
                <a:solidFill>
                  <a:srgbClr val="3366FF"/>
                </a:solidFill>
              </a:rPr>
              <a:t>kernel</a:t>
            </a:r>
            <a:r>
              <a:rPr lang="en-US" altLang="ja-JP" sz="2400" dirty="0"/>
              <a:t>.</a:t>
            </a:r>
            <a:r>
              <a:rPr lang="en-US" altLang="ja-JP" sz="2400" b="1" dirty="0"/>
              <a:t>  </a:t>
            </a:r>
            <a:endParaRPr lang="en-US" altLang="ja-JP" sz="2400" dirty="0"/>
          </a:p>
          <a:p>
            <a:r>
              <a:rPr lang="en-US" altLang="ja-JP" sz="2400" dirty="0"/>
              <a:t>Everything else is either</a:t>
            </a:r>
          </a:p>
          <a:p>
            <a:pPr lvl="1"/>
            <a:r>
              <a:rPr lang="en-US" altLang="ja-JP" sz="2400" dirty="0"/>
              <a:t>a system program (ships with the operating system) , or</a:t>
            </a:r>
          </a:p>
          <a:p>
            <a:pPr lvl="1"/>
            <a:r>
              <a:rPr lang="en-US" altLang="ja-JP" sz="2400" dirty="0"/>
              <a:t>an application program.</a:t>
            </a:r>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r>
              <a:rPr lang="en-US" altLang="en-US" sz="2800" b="1" dirty="0">
                <a:solidFill>
                  <a:srgbClr val="3366FF"/>
                </a:solidFill>
              </a:rPr>
              <a:t>bootstrap program</a:t>
            </a:r>
            <a:r>
              <a:rPr lang="en-US" altLang="en-US" sz="2800" dirty="0">
                <a:solidFill>
                  <a:srgbClr val="3366FF"/>
                </a:solidFill>
              </a:rPr>
              <a:t> </a:t>
            </a:r>
            <a:r>
              <a:rPr lang="en-US" altLang="en-US" sz="2800" dirty="0"/>
              <a:t>is loaded at power-up or reboot</a:t>
            </a:r>
          </a:p>
          <a:p>
            <a:pPr lvl="1"/>
            <a:r>
              <a:rPr lang="en-US" altLang="en-US" sz="2800" dirty="0"/>
              <a:t>Typically stored in ROM or EPROM, generally known as </a:t>
            </a:r>
            <a:r>
              <a:rPr lang="en-US" altLang="en-US" sz="2800" b="1" dirty="0">
                <a:solidFill>
                  <a:srgbClr val="3366FF"/>
                </a:solidFill>
              </a:rPr>
              <a:t>firmware</a:t>
            </a:r>
          </a:p>
          <a:p>
            <a:pPr lvl="1"/>
            <a:r>
              <a:rPr lang="en-US" altLang="en-US" sz="2800" dirty="0"/>
              <a:t>Initializes all aspects of system</a:t>
            </a:r>
          </a:p>
          <a:p>
            <a:pPr lvl="1"/>
            <a:r>
              <a:rPr lang="en-US" altLang="en-US" sz="2800" dirty="0"/>
              <a:t>Loads operating system kernel and starts execution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r>
              <a:rPr lang="en-US" altLang="en-US" dirty="0"/>
              <a:t>Com</a:t>
            </a:r>
            <a:r>
              <a:rPr lang="en-US" altLang="en-US" sz="2000" dirty="0"/>
              <a:t>puter-system operation</a:t>
            </a:r>
          </a:p>
          <a:p>
            <a:pPr lvl="1"/>
            <a:r>
              <a:rPr lang="en-US" altLang="en-US" sz="2000" dirty="0"/>
              <a:t>One or more CPUs, device controllers connect through common bus providing access to shared memory</a:t>
            </a:r>
          </a:p>
          <a:p>
            <a:pPr lvl="1"/>
            <a:r>
              <a:rPr lang="en-US" altLang="en-US" sz="2000" dirty="0"/>
              <a:t>Concurrent execution of CPUs and devices competing for memory cycles</a:t>
            </a:r>
          </a:p>
          <a:p>
            <a:pPr lvl="1"/>
            <a:endParaRPr lang="en-US" altLang="en-US" dirty="0"/>
          </a:p>
        </p:txBody>
      </p:sp>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736" y="3288740"/>
            <a:ext cx="6789943" cy="335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r>
              <a:rPr lang="en-US" altLang="en-US" sz="2400" dirty="0"/>
              <a:t>I/O devices and the CPU can execute concurrently</a:t>
            </a:r>
            <a:endParaRPr lang="en-US" altLang="en-US" sz="1000" dirty="0"/>
          </a:p>
          <a:p>
            <a:r>
              <a:rPr lang="en-US" altLang="en-US" sz="2400" dirty="0"/>
              <a:t>Each </a:t>
            </a:r>
            <a:r>
              <a:rPr lang="en-US" altLang="en-US" sz="2400" b="1" dirty="0"/>
              <a:t>device controller </a:t>
            </a:r>
            <a:r>
              <a:rPr lang="en-US" altLang="en-US" sz="2400" dirty="0"/>
              <a:t>is in charge of a particular device type</a:t>
            </a:r>
            <a:endParaRPr lang="en-US" altLang="en-US" sz="1000" dirty="0"/>
          </a:p>
          <a:p>
            <a:r>
              <a:rPr lang="en-US" altLang="en-US" sz="2400" dirty="0"/>
              <a:t>Each </a:t>
            </a:r>
            <a:r>
              <a:rPr lang="en-US" altLang="en-US" sz="2400" b="1" dirty="0"/>
              <a:t>device controller</a:t>
            </a:r>
            <a:r>
              <a:rPr lang="en-US" altLang="en-US" sz="2400" dirty="0"/>
              <a:t> has a </a:t>
            </a:r>
            <a:r>
              <a:rPr lang="en-US" altLang="en-US" sz="2400" b="1" dirty="0"/>
              <a:t>local buffer</a:t>
            </a:r>
            <a:endParaRPr lang="en-US" altLang="en-US" sz="1000" b="1" dirty="0"/>
          </a:p>
          <a:p>
            <a:r>
              <a:rPr lang="en-US" altLang="en-US" sz="2400" dirty="0"/>
              <a:t>CPU moves data </a:t>
            </a:r>
            <a:r>
              <a:rPr lang="en-US" altLang="en-US" sz="2400" b="1" dirty="0"/>
              <a:t>from/to main memory </a:t>
            </a:r>
            <a:r>
              <a:rPr lang="en-US" altLang="en-US" sz="2400" dirty="0"/>
              <a:t>to/from </a:t>
            </a:r>
            <a:r>
              <a:rPr lang="en-US" altLang="en-US" sz="2400" b="1" dirty="0"/>
              <a:t>local buffers</a:t>
            </a:r>
            <a:endParaRPr lang="en-US" altLang="en-US" sz="1000" b="1" dirty="0"/>
          </a:p>
          <a:p>
            <a:r>
              <a:rPr lang="en-US" altLang="en-US" sz="2400" b="1" dirty="0"/>
              <a:t>I/O </a:t>
            </a:r>
            <a:r>
              <a:rPr lang="en-US" altLang="en-US" sz="2400" dirty="0"/>
              <a:t>is from the device to local buffer of controller</a:t>
            </a:r>
            <a:endParaRPr lang="en-US" altLang="en-US" sz="1000" dirty="0"/>
          </a:p>
          <a:p>
            <a:r>
              <a:rPr lang="en-US" altLang="en-US" sz="2400" u="sng" dirty="0"/>
              <a:t>Device controller informs CPU that it has finished its operation by causing an </a:t>
            </a:r>
            <a:r>
              <a:rPr lang="en-US" altLang="en-US" sz="2400" u="sng" dirty="0">
                <a:solidFill>
                  <a:srgbClr val="0000FF"/>
                </a:solidFill>
              </a:rPr>
              <a:t>interrupt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algn="l"/>
            <a:r>
              <a:rPr lang="en-US" sz="2800" b="0" i="0" dirty="0">
                <a:solidFill>
                  <a:srgbClr val="111111"/>
                </a:solidFill>
                <a:effectLst/>
                <a:latin typeface="-apple-system"/>
              </a:rPr>
              <a:t>A </a:t>
            </a:r>
            <a:r>
              <a:rPr lang="en-US" sz="2800" b="1" i="0" dirty="0">
                <a:solidFill>
                  <a:srgbClr val="111111"/>
                </a:solidFill>
                <a:effectLst/>
                <a:latin typeface="-apple-system"/>
              </a:rPr>
              <a:t>device controller</a:t>
            </a:r>
            <a:r>
              <a:rPr lang="en-US" sz="2800" b="0" i="0" dirty="0">
                <a:solidFill>
                  <a:srgbClr val="111111"/>
                </a:solidFill>
                <a:effectLst/>
                <a:latin typeface="-apple-system"/>
              </a:rPr>
              <a:t> in an operating system (OS) plays a crucial role in managing communication between the computer system and input/output (I/O) devices. </a:t>
            </a:r>
          </a:p>
          <a:p>
            <a:pPr algn="l">
              <a:buFont typeface="+mj-lt"/>
              <a:buAutoNum type="arabicPeriod"/>
            </a:pPr>
            <a:r>
              <a:rPr lang="en-US" sz="2800" b="1" i="0" dirty="0">
                <a:solidFill>
                  <a:srgbClr val="111111"/>
                </a:solidFill>
                <a:effectLst/>
                <a:latin typeface="-apple-system"/>
              </a:rPr>
              <a:t>Definition</a:t>
            </a:r>
            <a:r>
              <a:rPr lang="en-US" sz="2800" b="0" i="0" dirty="0">
                <a:solidFill>
                  <a:srgbClr val="111111"/>
                </a:solidFill>
                <a:effectLst/>
                <a:latin typeface="-apple-system"/>
              </a:rPr>
              <a:t>:</a:t>
            </a:r>
          </a:p>
          <a:p>
            <a:pPr marL="742950" lvl="1" indent="-285750" algn="l">
              <a:buFont typeface="+mj-lt"/>
              <a:buAutoNum type="arabicPeriod"/>
            </a:pPr>
            <a:r>
              <a:rPr lang="en-US" sz="2800" b="0" i="0" dirty="0">
                <a:solidFill>
                  <a:srgbClr val="111111"/>
                </a:solidFill>
                <a:effectLst/>
                <a:latin typeface="-apple-system"/>
              </a:rPr>
              <a:t>A </a:t>
            </a:r>
            <a:r>
              <a:rPr lang="en-US" sz="2800" b="1" i="0" dirty="0">
                <a:solidFill>
                  <a:srgbClr val="111111"/>
                </a:solidFill>
                <a:effectLst/>
                <a:latin typeface="-apple-system"/>
              </a:rPr>
              <a:t>device controller</a:t>
            </a:r>
            <a:r>
              <a:rPr lang="en-US" sz="2800" b="0" i="0" dirty="0">
                <a:solidFill>
                  <a:srgbClr val="111111"/>
                </a:solidFill>
                <a:effectLst/>
                <a:latin typeface="-apple-system"/>
              </a:rPr>
              <a:t> is an </a:t>
            </a:r>
            <a:r>
              <a:rPr lang="en-US" sz="2800" b="1" i="0" dirty="0">
                <a:solidFill>
                  <a:srgbClr val="111111"/>
                </a:solidFill>
                <a:effectLst/>
                <a:latin typeface="-apple-system"/>
              </a:rPr>
              <a:t>electronic component</a:t>
            </a:r>
            <a:r>
              <a:rPr lang="en-US" sz="2800" b="0" i="0" dirty="0">
                <a:solidFill>
                  <a:srgbClr val="111111"/>
                </a:solidFill>
                <a:effectLst/>
                <a:latin typeface="-apple-system"/>
              </a:rPr>
              <a:t> responsible for handling the </a:t>
            </a:r>
            <a:r>
              <a:rPr lang="en-US" sz="2800" b="1" i="0" dirty="0">
                <a:solidFill>
                  <a:srgbClr val="111111"/>
                </a:solidFill>
                <a:effectLst/>
                <a:latin typeface="-apple-system"/>
              </a:rPr>
              <a:t>communication</a:t>
            </a:r>
            <a:r>
              <a:rPr lang="en-US" sz="2800" b="0" i="0" dirty="0">
                <a:solidFill>
                  <a:srgbClr val="111111"/>
                </a:solidFill>
                <a:effectLst/>
                <a:latin typeface="-apple-system"/>
              </a:rPr>
              <a:t> between the </a:t>
            </a:r>
            <a:r>
              <a:rPr lang="en-US" sz="2800" b="1" i="0" dirty="0">
                <a:solidFill>
                  <a:srgbClr val="111111"/>
                </a:solidFill>
                <a:effectLst/>
                <a:latin typeface="-apple-system"/>
              </a:rPr>
              <a:t>CPU</a:t>
            </a:r>
            <a:r>
              <a:rPr lang="en-US" sz="2800" b="0" i="0" dirty="0">
                <a:solidFill>
                  <a:srgbClr val="111111"/>
                </a:solidFill>
                <a:effectLst/>
                <a:latin typeface="-apple-system"/>
              </a:rPr>
              <a:t> (central processing unit) and various </a:t>
            </a:r>
            <a:r>
              <a:rPr lang="en-US" sz="2800" b="1" i="0" dirty="0">
                <a:solidFill>
                  <a:srgbClr val="111111"/>
                </a:solidFill>
                <a:effectLst/>
                <a:latin typeface="-apple-system"/>
              </a:rPr>
              <a:t>I/O devices</a:t>
            </a:r>
            <a:r>
              <a:rPr lang="en-US" sz="2800" b="0" i="0" dirty="0">
                <a:solidFill>
                  <a:srgbClr val="111111"/>
                </a:solidFill>
                <a:effectLst/>
                <a:latin typeface="-apple-system"/>
              </a:rPr>
              <a:t>.</a:t>
            </a:r>
          </a:p>
          <a:p>
            <a:pPr marL="742950" lvl="1" indent="-285750" algn="l">
              <a:buFont typeface="+mj-lt"/>
              <a:buAutoNum type="arabicPeriod"/>
            </a:pPr>
            <a:r>
              <a:rPr lang="en-US" sz="2800" b="0" i="0" dirty="0">
                <a:solidFill>
                  <a:srgbClr val="111111"/>
                </a:solidFill>
                <a:effectLst/>
                <a:latin typeface="-apple-system"/>
              </a:rPr>
              <a:t>It acts as an </a:t>
            </a:r>
            <a:r>
              <a:rPr lang="en-US" sz="2800" b="1" i="0" dirty="0">
                <a:solidFill>
                  <a:srgbClr val="111111"/>
                </a:solidFill>
                <a:effectLst/>
                <a:latin typeface="-apple-system"/>
              </a:rPr>
              <a:t>interface</a:t>
            </a:r>
            <a:r>
              <a:rPr lang="en-US" sz="2800" b="0" i="0" dirty="0">
                <a:solidFill>
                  <a:srgbClr val="111111"/>
                </a:solidFill>
                <a:effectLst/>
                <a:latin typeface="-apple-system"/>
              </a:rPr>
              <a:t> between the computer system (operating system) and the I/O devices.</a:t>
            </a:r>
          </a:p>
          <a:p>
            <a:pPr marL="742950" lvl="1" indent="-285750" algn="l">
              <a:buFont typeface="+mj-lt"/>
              <a:buAutoNum type="arabicPeriod"/>
            </a:pPr>
            <a:r>
              <a:rPr lang="en-US" sz="2800" dirty="0">
                <a:solidFill>
                  <a:srgbClr val="111111"/>
                </a:solidFill>
                <a:latin typeface="-apple-system"/>
              </a:rPr>
              <a:t>Convert </a:t>
            </a:r>
            <a:r>
              <a:rPr lang="en-US" sz="2800" b="1" dirty="0">
                <a:solidFill>
                  <a:srgbClr val="111111"/>
                </a:solidFill>
                <a:latin typeface="-apple-system"/>
              </a:rPr>
              <a:t>Serial bits stream </a:t>
            </a:r>
            <a:r>
              <a:rPr lang="en-US" sz="2800" dirty="0">
                <a:solidFill>
                  <a:srgbClr val="111111"/>
                </a:solidFill>
                <a:latin typeface="-apple-system"/>
              </a:rPr>
              <a:t>to </a:t>
            </a:r>
            <a:r>
              <a:rPr lang="en-US" sz="2800" b="1" dirty="0">
                <a:solidFill>
                  <a:srgbClr val="111111"/>
                </a:solidFill>
                <a:latin typeface="-apple-system"/>
              </a:rPr>
              <a:t>blocks of Bytes</a:t>
            </a:r>
            <a:r>
              <a:rPr lang="en-US" sz="2800" dirty="0">
                <a:solidFill>
                  <a:srgbClr val="111111"/>
                </a:solidFill>
                <a:latin typeface="-apple-system"/>
              </a:rPr>
              <a:t>. </a:t>
            </a:r>
          </a:p>
          <a:p>
            <a:pPr marL="742950" lvl="1" indent="-285750" algn="l">
              <a:buFont typeface="+mj-lt"/>
              <a:buAutoNum type="arabicPeriod"/>
            </a:pPr>
            <a:endParaRPr lang="en-US" sz="2800" b="0" i="0" dirty="0">
              <a:solidFill>
                <a:srgbClr val="111111"/>
              </a:solidFill>
              <a:effectLst/>
              <a:latin typeface="-apple-system"/>
            </a:endParaRPr>
          </a:p>
          <a:p>
            <a:endParaRPr lang="en-US" sz="2800" dirty="0"/>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111125" y="946150"/>
            <a:ext cx="9032875" cy="5492750"/>
          </a:xfrm>
        </p:spPr>
        <p:txBody>
          <a:bodyPr/>
          <a:lstStyle/>
          <a:p>
            <a:pPr algn="l">
              <a:buFont typeface="+mj-lt"/>
              <a:buAutoNum type="arabicPeriod"/>
            </a:pPr>
            <a:r>
              <a:rPr lang="en-US" sz="3600" b="1" i="0" dirty="0">
                <a:solidFill>
                  <a:srgbClr val="111111"/>
                </a:solidFill>
                <a:effectLst/>
                <a:latin typeface="-apple-system"/>
              </a:rPr>
              <a:t>Controller's tasks </a:t>
            </a:r>
            <a:r>
              <a:rPr lang="en-US" sz="3600" b="0" i="0" dirty="0">
                <a:solidFill>
                  <a:srgbClr val="111111"/>
                </a:solidFill>
                <a:effectLst/>
                <a:latin typeface="-apple-system"/>
              </a:rPr>
              <a:t>:</a:t>
            </a:r>
          </a:p>
          <a:p>
            <a:pPr lvl="1">
              <a:buFont typeface="+mj-lt"/>
              <a:buAutoNum type="arabicPeriod"/>
            </a:pPr>
            <a:r>
              <a:rPr lang="en-US" sz="2800" i="0" dirty="0">
                <a:solidFill>
                  <a:srgbClr val="111111"/>
                </a:solidFill>
                <a:effectLst/>
                <a:latin typeface="-apple-system"/>
              </a:rPr>
              <a:t>It converts </a:t>
            </a:r>
            <a:r>
              <a:rPr lang="en-US" sz="2800" b="1" i="0" dirty="0">
                <a:solidFill>
                  <a:srgbClr val="111111"/>
                </a:solidFill>
                <a:effectLst/>
                <a:latin typeface="-apple-system"/>
              </a:rPr>
              <a:t>serial bit stream </a:t>
            </a:r>
            <a:r>
              <a:rPr lang="en-US" sz="2800" i="0" dirty="0">
                <a:solidFill>
                  <a:srgbClr val="111111"/>
                </a:solidFill>
                <a:effectLst/>
                <a:latin typeface="-apple-system"/>
              </a:rPr>
              <a:t>to </a:t>
            </a:r>
            <a:r>
              <a:rPr lang="en-US" sz="2800" b="1" i="0" dirty="0">
                <a:solidFill>
                  <a:srgbClr val="111111"/>
                </a:solidFill>
                <a:effectLst/>
                <a:latin typeface="-apple-system"/>
              </a:rPr>
              <a:t>block</a:t>
            </a:r>
            <a:r>
              <a:rPr lang="en-US" sz="2800" i="0" dirty="0">
                <a:solidFill>
                  <a:srgbClr val="111111"/>
                </a:solidFill>
                <a:effectLst/>
                <a:latin typeface="-apple-system"/>
              </a:rPr>
              <a:t> of bytes. </a:t>
            </a:r>
          </a:p>
          <a:p>
            <a:pPr lvl="1">
              <a:buFont typeface="+mj-lt"/>
              <a:buAutoNum type="arabicPeriod"/>
            </a:pPr>
            <a:r>
              <a:rPr lang="en-US" sz="2800" b="1" i="0" dirty="0">
                <a:solidFill>
                  <a:srgbClr val="111111"/>
                </a:solidFill>
                <a:effectLst/>
                <a:latin typeface="-apple-system"/>
              </a:rPr>
              <a:t>Perform error correction</a:t>
            </a:r>
            <a:r>
              <a:rPr lang="en-US" sz="2800" i="0" dirty="0">
                <a:solidFill>
                  <a:srgbClr val="111111"/>
                </a:solidFill>
                <a:effectLst/>
                <a:latin typeface="-apple-system"/>
              </a:rPr>
              <a:t> if necessary. </a:t>
            </a:r>
          </a:p>
          <a:p>
            <a:pPr lvl="1">
              <a:buFont typeface="+mj-lt"/>
              <a:buAutoNum type="arabicPeriod"/>
            </a:pPr>
            <a:r>
              <a:rPr lang="en-US" sz="2800" i="0" dirty="0">
                <a:solidFill>
                  <a:srgbClr val="111111"/>
                </a:solidFill>
                <a:effectLst/>
                <a:latin typeface="-apple-system"/>
              </a:rPr>
              <a:t>Block of bytes is first assembled bit by bit in buffer inside the controller. </a:t>
            </a:r>
          </a:p>
          <a:p>
            <a:pPr lvl="1">
              <a:buFont typeface="+mj-lt"/>
              <a:buAutoNum type="arabicPeriod"/>
            </a:pPr>
            <a:r>
              <a:rPr lang="en-US" sz="2800" i="0" dirty="0">
                <a:solidFill>
                  <a:srgbClr val="111111"/>
                </a:solidFill>
                <a:effectLst/>
                <a:latin typeface="-apple-system"/>
              </a:rPr>
              <a:t>After verification, the block has been declared to be error free and then it can be copied to main memory</a:t>
            </a:r>
            <a:endParaRPr lang="en-US" sz="2800" dirty="0"/>
          </a:p>
          <a:p>
            <a:endParaRPr lang="en-US" sz="3600" dirty="0"/>
          </a:p>
        </p:txBody>
      </p:sp>
    </p:spTree>
    <p:extLst>
      <p:ext uri="{BB962C8B-B14F-4D97-AF65-F5344CB8AC3E}">
        <p14:creationId xmlns:p14="http://schemas.microsoft.com/office/powerpoint/2010/main" val="1932336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r>
              <a:rPr lang="en-US" sz="3200" b="0" i="0" dirty="0">
                <a:solidFill>
                  <a:srgbClr val="111111"/>
                </a:solidFill>
                <a:effectLst/>
                <a:latin typeface="-apple-system"/>
              </a:rPr>
              <a:t>An </a:t>
            </a:r>
            <a:r>
              <a:rPr lang="en-US" sz="3200" b="1" i="0" dirty="0">
                <a:solidFill>
                  <a:srgbClr val="111111"/>
                </a:solidFill>
                <a:effectLst/>
                <a:latin typeface="-apple-system"/>
              </a:rPr>
              <a:t>interrupt</a:t>
            </a:r>
            <a:r>
              <a:rPr lang="en-US" sz="3200" b="0" i="0" dirty="0">
                <a:solidFill>
                  <a:srgbClr val="111111"/>
                </a:solidFill>
                <a:effectLst/>
                <a:latin typeface="-apple-system"/>
              </a:rPr>
              <a:t> in an operating system (OS) is a </a:t>
            </a:r>
            <a:r>
              <a:rPr lang="en-US" sz="3200" b="1" i="0" dirty="0">
                <a:solidFill>
                  <a:srgbClr val="111111"/>
                </a:solidFill>
                <a:effectLst/>
                <a:latin typeface="-apple-system"/>
              </a:rPr>
              <a:t>signal</a:t>
            </a:r>
            <a:r>
              <a:rPr lang="en-US" sz="3200" b="0" i="0" dirty="0">
                <a:solidFill>
                  <a:srgbClr val="111111"/>
                </a:solidFill>
                <a:effectLst/>
                <a:latin typeface="-apple-system"/>
              </a:rPr>
              <a:t> emitted by either hardware or software when a process or an event requires </a:t>
            </a:r>
            <a:r>
              <a:rPr lang="en-US" sz="3200" b="1" i="0" dirty="0">
                <a:solidFill>
                  <a:srgbClr val="111111"/>
                </a:solidFill>
                <a:effectLst/>
                <a:latin typeface="-apple-system"/>
              </a:rPr>
              <a:t>immediate attention (high-priority process)</a:t>
            </a:r>
            <a:r>
              <a:rPr lang="en-US" sz="3200" b="0" i="0" dirty="0">
                <a:solidFill>
                  <a:srgbClr val="111111"/>
                </a:solidFill>
                <a:effectLst/>
                <a:latin typeface="-apple-system"/>
              </a:rPr>
              <a:t>. </a:t>
            </a:r>
          </a:p>
          <a:p>
            <a:endParaRPr lang="en-US" sz="3200" dirty="0"/>
          </a:p>
        </p:txBody>
      </p:sp>
    </p:spTree>
    <p:extLst>
      <p:ext uri="{BB962C8B-B14F-4D97-AF65-F5344CB8AC3E}">
        <p14:creationId xmlns:p14="http://schemas.microsoft.com/office/powerpoint/2010/main" val="104783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algn="l">
              <a:buFont typeface="Arial" panose="020B0604020202020204" pitchFamily="34" charset="0"/>
              <a:buChar char="•"/>
            </a:pPr>
            <a:r>
              <a:rPr lang="en-US" sz="2800" b="1" i="0" dirty="0">
                <a:solidFill>
                  <a:srgbClr val="111111"/>
                </a:solidFill>
                <a:effectLst/>
                <a:latin typeface="-apple-system"/>
              </a:rPr>
              <a:t>Hardware Interrupts</a:t>
            </a:r>
            <a:r>
              <a:rPr lang="en-US" sz="2800" b="0" i="0" dirty="0">
                <a:solidFill>
                  <a:srgbClr val="111111"/>
                </a:solidFill>
                <a:effectLst/>
                <a:latin typeface="-apple-system"/>
              </a:rPr>
              <a:t>: These are related to the state of hardware devices.</a:t>
            </a:r>
          </a:p>
          <a:p>
            <a:pPr lvl="1">
              <a:buFont typeface="Arial" panose="020B0604020202020204" pitchFamily="34" charset="0"/>
              <a:buChar char="•"/>
            </a:pPr>
            <a:r>
              <a:rPr lang="en-US" sz="2800" b="0" i="0" dirty="0">
                <a:solidFill>
                  <a:srgbClr val="111111"/>
                </a:solidFill>
                <a:effectLst/>
                <a:latin typeface="-apple-system"/>
              </a:rPr>
              <a:t>Examples include </a:t>
            </a:r>
            <a:r>
              <a:rPr lang="en-US" sz="2800" b="1" i="0" dirty="0">
                <a:solidFill>
                  <a:srgbClr val="111111"/>
                </a:solidFill>
                <a:effectLst/>
                <a:latin typeface="-apple-system"/>
              </a:rPr>
              <a:t>interrupt request (IRQ) lines</a:t>
            </a:r>
            <a:r>
              <a:rPr lang="en-US" sz="2800" b="0" i="0" dirty="0">
                <a:solidFill>
                  <a:srgbClr val="111111"/>
                </a:solidFill>
                <a:effectLst/>
                <a:latin typeface="-apple-system"/>
              </a:rPr>
              <a:t> on a PC or signals from devices embedded in processor logic (e.g., CPU timers).</a:t>
            </a:r>
          </a:p>
          <a:p>
            <a:pPr>
              <a:buFont typeface="Arial" panose="020B0604020202020204" pitchFamily="34" charset="0"/>
              <a:buChar char="•"/>
            </a:pPr>
            <a:r>
              <a:rPr lang="en-US" sz="2800" b="1" i="0" dirty="0">
                <a:solidFill>
                  <a:srgbClr val="111111"/>
                </a:solidFill>
                <a:effectLst/>
                <a:latin typeface="-apple-system"/>
              </a:rPr>
              <a:t>Software Interrupts</a:t>
            </a:r>
            <a:r>
              <a:rPr lang="en-US" sz="2800" b="0" i="0" dirty="0">
                <a:solidFill>
                  <a:srgbClr val="111111"/>
                </a:solidFill>
                <a:effectLst/>
                <a:latin typeface="-apple-system"/>
              </a:rPr>
              <a:t>: These are produced by </a:t>
            </a:r>
            <a:r>
              <a:rPr lang="en-US" sz="2800" b="1" i="0" dirty="0">
                <a:solidFill>
                  <a:srgbClr val="111111"/>
                </a:solidFill>
                <a:effectLst/>
                <a:latin typeface="-apple-system"/>
              </a:rPr>
              <a:t>software</a:t>
            </a:r>
            <a:r>
              <a:rPr lang="en-US" sz="2800" b="0" i="0" dirty="0">
                <a:solidFill>
                  <a:srgbClr val="111111"/>
                </a:solidFill>
                <a:effectLst/>
                <a:latin typeface="-apple-system"/>
              </a:rPr>
              <a:t> or the </a:t>
            </a:r>
            <a:r>
              <a:rPr lang="en-US" sz="2800" b="1" i="0" dirty="0">
                <a:solidFill>
                  <a:srgbClr val="111111"/>
                </a:solidFill>
                <a:effectLst/>
                <a:latin typeface="-apple-system"/>
              </a:rPr>
              <a:t>system</a:t>
            </a:r>
            <a:r>
              <a:rPr lang="en-US" sz="2800" b="0" i="0" dirty="0">
                <a:solidFill>
                  <a:srgbClr val="111111"/>
                </a:solidFill>
                <a:effectLst/>
                <a:latin typeface="-apple-system"/>
              </a:rPr>
              <a:t> itself (as opposed to hardware). (Traps)</a:t>
            </a:r>
          </a:p>
          <a:p>
            <a:pPr marL="742950" lvl="1" indent="-285750" algn="l">
              <a:buFont typeface="+mj-lt"/>
              <a:buAutoNum type="arabicPeriod"/>
            </a:pPr>
            <a:r>
              <a:rPr lang="en-US" sz="2800" b="1" i="0" dirty="0">
                <a:solidFill>
                  <a:srgbClr val="111111"/>
                </a:solidFill>
                <a:effectLst/>
                <a:latin typeface="-apple-system"/>
              </a:rPr>
              <a:t>Interrupt Latency</a:t>
            </a:r>
            <a:r>
              <a:rPr lang="en-US" sz="2800" b="0" i="0" dirty="0">
                <a:solidFill>
                  <a:srgbClr val="111111"/>
                </a:solidFill>
                <a:effectLst/>
                <a:latin typeface="-apple-system"/>
              </a:rPr>
              <a:t>: The delay between receiving an interrupt and starting the execution of the interrupt handler.</a:t>
            </a:r>
          </a:p>
          <a:p>
            <a:pPr marL="0" indent="0">
              <a:buNone/>
            </a:pPr>
            <a:br>
              <a:rPr lang="en-US" sz="2800" dirty="0"/>
            </a:br>
            <a:endParaRPr lang="en-US" sz="2800" b="0" i="0" dirty="0">
              <a:solidFill>
                <a:srgbClr val="111111"/>
              </a:solidFill>
              <a:effectLst/>
              <a:latin typeface="-apple-system"/>
            </a:endParaRPr>
          </a:p>
          <a:p>
            <a:pPr algn="l">
              <a:buFont typeface="Arial" panose="020B0604020202020204" pitchFamily="34" charset="0"/>
              <a:buChar char="•"/>
            </a:pPr>
            <a:endParaRPr lang="en-US" sz="2800" b="0" i="0" dirty="0">
              <a:solidFill>
                <a:srgbClr val="111111"/>
              </a:solidFill>
              <a:effectLst/>
              <a:latin typeface="-apple-system"/>
            </a:endParaRPr>
          </a:p>
          <a:p>
            <a:endParaRPr lang="en-US" sz="2800" dirty="0"/>
          </a:p>
        </p:txBody>
      </p:sp>
    </p:spTree>
    <p:extLst>
      <p:ext uri="{BB962C8B-B14F-4D97-AF65-F5344CB8AC3E}">
        <p14:creationId xmlns:p14="http://schemas.microsoft.com/office/powerpoint/2010/main" val="2744517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r>
              <a:rPr lang="en-US" altLang="en-US" sz="2800" dirty="0"/>
              <a:t>Interrupt </a:t>
            </a:r>
            <a:r>
              <a:rPr lang="en-US" altLang="en-US" sz="2800" b="1" dirty="0"/>
              <a:t>transfers</a:t>
            </a:r>
            <a:r>
              <a:rPr lang="en-US" altLang="en-US" sz="2800" dirty="0"/>
              <a:t> control to the</a:t>
            </a:r>
            <a:r>
              <a:rPr lang="en-US" altLang="en-US" sz="2800" b="1" dirty="0"/>
              <a:t> </a:t>
            </a:r>
            <a:r>
              <a:rPr lang="en-US" altLang="en-US" sz="2800" b="1" u="sng" dirty="0"/>
              <a:t>interrupt service routine</a:t>
            </a:r>
            <a:r>
              <a:rPr lang="en-US" altLang="en-US" sz="2800" b="1" dirty="0"/>
              <a:t> </a:t>
            </a:r>
            <a:r>
              <a:rPr lang="en-US" altLang="en-US" sz="2800" dirty="0"/>
              <a:t>generally, which contains the addresses of all the </a:t>
            </a:r>
            <a:r>
              <a:rPr lang="en-US" altLang="en-US" sz="2800" b="1" dirty="0"/>
              <a:t>service routines</a:t>
            </a:r>
            <a:endParaRPr lang="en-US" altLang="en-US" sz="1050" b="1" dirty="0"/>
          </a:p>
          <a:p>
            <a:r>
              <a:rPr lang="en-US" altLang="en-US" sz="2800" dirty="0"/>
              <a:t>Interrupt architecture must save the </a:t>
            </a:r>
            <a:r>
              <a:rPr lang="en-US" altLang="en-US" sz="2800" b="1" dirty="0"/>
              <a:t>address of the interrupted instruction</a:t>
            </a:r>
            <a:endParaRPr lang="en-US" altLang="en-US" sz="1050" b="1" i="1" dirty="0"/>
          </a:p>
          <a:p>
            <a:r>
              <a:rPr lang="en-US" altLang="en-US" sz="2800" dirty="0"/>
              <a:t>A </a:t>
            </a:r>
            <a:r>
              <a:rPr lang="en-US" altLang="en-US" sz="2800" b="1" dirty="0">
                <a:solidFill>
                  <a:srgbClr val="3366FF"/>
                </a:solidFill>
              </a:rPr>
              <a:t>trap</a:t>
            </a:r>
            <a:r>
              <a:rPr lang="en-US" altLang="en-US" sz="2800" dirty="0"/>
              <a:t> or </a:t>
            </a:r>
            <a:r>
              <a:rPr lang="en-US" altLang="en-US" sz="2800" b="1" dirty="0">
                <a:solidFill>
                  <a:srgbClr val="3366FF"/>
                </a:solidFill>
              </a:rPr>
              <a:t>exception</a:t>
            </a:r>
            <a:r>
              <a:rPr lang="en-US" altLang="en-US" sz="2800" dirty="0"/>
              <a:t> is a software-generated interrupt caused either by an error or a user request, System Calls, Synchronous Event</a:t>
            </a:r>
            <a:endParaRPr lang="en-US" altLang="en-US" sz="1050" dirty="0"/>
          </a:p>
          <a:p>
            <a:r>
              <a:rPr lang="en-US" altLang="en-US" sz="2800" dirty="0"/>
              <a:t>An operating system is </a:t>
            </a:r>
            <a:r>
              <a:rPr lang="en-US" altLang="en-US" sz="2800" b="1" dirty="0">
                <a:solidFill>
                  <a:srgbClr val="3366FF"/>
                </a:solidFill>
              </a:rPr>
              <a:t>interrupt-driven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r>
              <a:rPr lang="en-US" altLang="en-US" sz="2400" dirty="0"/>
              <a:t>The operating system </a:t>
            </a:r>
            <a:r>
              <a:rPr lang="en-US" altLang="en-US" sz="2400" b="1" dirty="0"/>
              <a:t>preserves</a:t>
            </a:r>
            <a:r>
              <a:rPr lang="en-US" altLang="en-US" sz="2400" dirty="0"/>
              <a:t> the </a:t>
            </a:r>
            <a:r>
              <a:rPr lang="en-US" altLang="en-US" sz="2400" b="1" dirty="0"/>
              <a:t>state</a:t>
            </a:r>
            <a:r>
              <a:rPr lang="en-US" altLang="en-US" sz="2400" dirty="0"/>
              <a:t> of the </a:t>
            </a:r>
            <a:r>
              <a:rPr lang="en-US" altLang="en-US" sz="2400" b="1" dirty="0"/>
              <a:t>CPU</a:t>
            </a:r>
            <a:r>
              <a:rPr lang="en-US" altLang="en-US" sz="2400" dirty="0"/>
              <a:t> by </a:t>
            </a:r>
            <a:r>
              <a:rPr lang="en-US" altLang="en-US" sz="2400" b="1" dirty="0"/>
              <a:t>storing</a:t>
            </a:r>
            <a:r>
              <a:rPr lang="en-US" altLang="en-US" sz="2400" dirty="0"/>
              <a:t> </a:t>
            </a:r>
            <a:r>
              <a:rPr lang="en-US" altLang="en-US" sz="2400" b="1" dirty="0"/>
              <a:t>registers</a:t>
            </a:r>
            <a:r>
              <a:rPr lang="en-US" altLang="en-US" sz="2400" dirty="0"/>
              <a:t> and the </a:t>
            </a:r>
            <a:r>
              <a:rPr lang="en-US" altLang="en-US" sz="2400" b="1" dirty="0"/>
              <a:t>program counter</a:t>
            </a:r>
          </a:p>
          <a:p>
            <a:r>
              <a:rPr lang="en-US" altLang="en-US" sz="2400" b="1" dirty="0"/>
              <a:t>Determines</a:t>
            </a:r>
            <a:r>
              <a:rPr lang="en-US" altLang="en-US" sz="2400" dirty="0"/>
              <a:t> </a:t>
            </a:r>
            <a:r>
              <a:rPr lang="en-US" altLang="en-US" sz="2400" b="1" dirty="0"/>
              <a:t>which</a:t>
            </a:r>
            <a:r>
              <a:rPr lang="en-US" altLang="en-US" sz="2400" dirty="0"/>
              <a:t> type of </a:t>
            </a:r>
            <a:r>
              <a:rPr lang="en-US" altLang="en-US" sz="2400" b="1" dirty="0"/>
              <a:t>interrupt</a:t>
            </a:r>
            <a:r>
              <a:rPr lang="en-US" altLang="en-US" sz="2400" dirty="0"/>
              <a:t> has occurred</a:t>
            </a:r>
          </a:p>
          <a:p>
            <a:r>
              <a:rPr lang="en-US" altLang="en-US" sz="2400" dirty="0"/>
              <a:t>Separate segments of code determine what action should be taken for each type of interrupt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a:blip r:embed="rId3"/>
          <a:stretch>
            <a:fillRect/>
          </a:stretch>
        </p:blipFill>
        <p:spPr>
          <a:xfrm>
            <a:off x="91440" y="1099434"/>
            <a:ext cx="8229600"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4019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a:blip r:embed="rId3"/>
          <a:stretch>
            <a:fillRect/>
          </a:stretch>
        </p:blipFill>
        <p:spPr>
          <a:xfrm>
            <a:off x="326999" y="955039"/>
            <a:ext cx="8490002" cy="5902961"/>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Tree>
    <p:extLst>
      <p:ext uri="{BB962C8B-B14F-4D97-AF65-F5344CB8AC3E}">
        <p14:creationId xmlns:p14="http://schemas.microsoft.com/office/powerpoint/2010/main" val="2526345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895350" y="1244600"/>
            <a:ext cx="8015992" cy="5242770"/>
          </a:xfrm>
        </p:spPr>
        <p:txBody>
          <a:bodyPr/>
          <a:lstStyle/>
          <a:p>
            <a:pPr>
              <a:lnSpc>
                <a:spcPct val="90000"/>
              </a:lnSpc>
            </a:pPr>
            <a:r>
              <a:rPr lang="en-US" altLang="en-US" sz="2000" dirty="0"/>
              <a:t>After I/O starts, control returns to user program only upon I/O completion</a:t>
            </a:r>
          </a:p>
          <a:p>
            <a:pPr lvl="1">
              <a:lnSpc>
                <a:spcPct val="90000"/>
              </a:lnSpc>
            </a:pPr>
            <a:r>
              <a:rPr lang="en-US" altLang="en-US" sz="2000" b="1" dirty="0"/>
              <a:t>Wait instruction idles the CPU until the next interrupt</a:t>
            </a:r>
          </a:p>
          <a:p>
            <a:pPr lvl="1">
              <a:lnSpc>
                <a:spcPct val="90000"/>
              </a:lnSpc>
            </a:pPr>
            <a:r>
              <a:rPr lang="en-US" altLang="en-US" sz="2000" dirty="0"/>
              <a:t>Wait loop (contention for memory access)</a:t>
            </a:r>
          </a:p>
          <a:p>
            <a:pPr lvl="1">
              <a:lnSpc>
                <a:spcPct val="90000"/>
              </a:lnSpc>
            </a:pPr>
            <a:r>
              <a:rPr lang="en-US" altLang="en-US" sz="2000" dirty="0"/>
              <a:t>At most </a:t>
            </a:r>
            <a:r>
              <a:rPr lang="en-US" altLang="en-US" sz="2000" b="1" dirty="0"/>
              <a:t>one I/O request is outstanding </a:t>
            </a:r>
            <a:r>
              <a:rPr lang="en-US" altLang="en-US" sz="2000" dirty="0"/>
              <a:t>at a time, no simultaneous I/O processing</a:t>
            </a:r>
          </a:p>
          <a:p>
            <a:pPr>
              <a:lnSpc>
                <a:spcPct val="90000"/>
              </a:lnSpc>
            </a:pPr>
            <a:r>
              <a:rPr lang="en-US" altLang="en-US" sz="2000" dirty="0"/>
              <a:t>After I/O starts, </a:t>
            </a:r>
            <a:r>
              <a:rPr lang="en-US" altLang="en-US" sz="2000" b="1" dirty="0"/>
              <a:t>control returns to user program without waiting for I/O completion</a:t>
            </a:r>
          </a:p>
          <a:p>
            <a:pPr lvl="1">
              <a:lnSpc>
                <a:spcPct val="90000"/>
              </a:lnSpc>
            </a:pPr>
            <a:r>
              <a:rPr lang="en-US" altLang="en-US" sz="2000" b="1" dirty="0">
                <a:solidFill>
                  <a:srgbClr val="3366FF"/>
                </a:solidFill>
              </a:rPr>
              <a:t>System call </a:t>
            </a:r>
            <a:r>
              <a:rPr lang="en-US" altLang="en-US" sz="2000" dirty="0"/>
              <a:t>– request to the OS to allow user to wait for I/O completion</a:t>
            </a:r>
          </a:p>
          <a:p>
            <a:pPr lvl="1">
              <a:lnSpc>
                <a:spcPct val="90000"/>
              </a:lnSpc>
            </a:pPr>
            <a:r>
              <a:rPr lang="en-US" altLang="en-US" sz="2000" b="1" dirty="0">
                <a:solidFill>
                  <a:srgbClr val="3366FF"/>
                </a:solidFill>
              </a:rPr>
              <a:t>Device-status table </a:t>
            </a:r>
            <a:r>
              <a:rPr lang="en-US" altLang="en-US" sz="2000" dirty="0"/>
              <a:t>contains entry for each I/O device indicating its type, address, and state</a:t>
            </a:r>
          </a:p>
          <a:p>
            <a:pPr lvl="1">
              <a:lnSpc>
                <a:spcPct val="90000"/>
              </a:lnSpc>
            </a:pPr>
            <a:r>
              <a:rPr lang="en-US" altLang="en-US" sz="2000" dirty="0"/>
              <a:t>OS indexes into I/O device table to determine device status and to modify table entry to include interrupt</a:t>
            </a:r>
          </a:p>
          <a:p>
            <a:pPr lvl="1">
              <a:lnSpc>
                <a:spcPct val="90000"/>
              </a:lnSpc>
            </a:pPr>
            <a:endParaRPr lang="en-US"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0131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buFont typeface="Arial" panose="020B0604020202020204" pitchFamily="34" charset="0"/>
              <a:buChar char="•"/>
            </a:pPr>
            <a:r>
              <a:rPr lang="en-US" altLang="en-US" dirty="0"/>
              <a:t>The basic unit of computer storage is the </a:t>
            </a:r>
            <a:r>
              <a:rPr lang="en-US" altLang="en-US" b="1" dirty="0"/>
              <a:t>bit</a:t>
            </a:r>
            <a:r>
              <a:rPr lang="en-US" altLang="en-US" dirty="0"/>
              <a:t>. A bit can contain one of two values, 0 and 1. </a:t>
            </a:r>
          </a:p>
          <a:p>
            <a:pPr marL="285750" indent="-285750">
              <a:buFont typeface="Arial" panose="020B0604020202020204" pitchFamily="34" charset="0"/>
              <a:buChar char="•"/>
            </a:pPr>
            <a:r>
              <a:rPr lang="en-US" altLang="en-US" dirty="0"/>
              <a:t>All other storage in a computer is based on collections of bits. Given enough bits, it </a:t>
            </a:r>
            <a:r>
              <a:rPr lang="en-US" altLang="en-US" b="1" dirty="0"/>
              <a:t>represent: numbers, letters, images</a:t>
            </a:r>
            <a:r>
              <a:rPr lang="en-US" altLang="en-US" dirty="0"/>
              <a:t>, movies, sounds, documents, and programs, to name a few. </a:t>
            </a:r>
          </a:p>
          <a:p>
            <a:pPr marL="285750" indent="-285750">
              <a:buFont typeface="Arial" panose="020B0604020202020204" pitchFamily="34" charset="0"/>
              <a:buChar char="•"/>
            </a:pPr>
            <a:r>
              <a:rPr lang="en-US" altLang="en-US" dirty="0"/>
              <a:t>A </a:t>
            </a:r>
            <a:r>
              <a:rPr lang="en-US" altLang="en-US" b="1" dirty="0"/>
              <a:t>byte </a:t>
            </a:r>
            <a:r>
              <a:rPr lang="en-US" altLang="en-US" dirty="0"/>
              <a:t>is 8 bits, and on most computers it is the smallest convenient chunk of storage. A less common term is </a:t>
            </a:r>
            <a:r>
              <a:rPr lang="en-US" altLang="en-US" b="1" dirty="0"/>
              <a:t>word</a:t>
            </a:r>
            <a:r>
              <a:rPr lang="en-US" altLang="en-US" dirty="0"/>
              <a:t>, which is a given computer architecture’s native unit of data. </a:t>
            </a:r>
          </a:p>
          <a:p>
            <a:pPr marL="285750" indent="-285750">
              <a:buFont typeface="Arial" panose="020B0604020202020204" pitchFamily="34" charset="0"/>
              <a:buChar char="•"/>
            </a:pPr>
            <a:r>
              <a:rPr lang="en-US" altLang="en-US" dirty="0"/>
              <a:t>Computer storage, along with most computer throughput, is generally measured and manipulated in bytes and collections of bytes. </a:t>
            </a:r>
          </a:p>
          <a:p>
            <a:pPr marL="285750" indent="-285750">
              <a:buFont typeface="Arial" panose="020B0604020202020204" pitchFamily="34" charset="0"/>
              <a:buChar char="•"/>
            </a:pPr>
            <a:r>
              <a:rPr lang="en-US" altLang="en-US" dirty="0"/>
              <a:t>A </a:t>
            </a:r>
            <a:r>
              <a:rPr lang="en-US" altLang="en-US" b="1" dirty="0"/>
              <a:t>kilobyte</a:t>
            </a:r>
            <a:r>
              <a:rPr lang="en-US" altLang="en-US" dirty="0"/>
              <a:t>, or </a:t>
            </a:r>
            <a:r>
              <a:rPr lang="en-US" altLang="en-US" b="1" dirty="0"/>
              <a:t>KB</a:t>
            </a:r>
            <a:r>
              <a:rPr lang="en-US" altLang="en-US" dirty="0"/>
              <a:t>, is 1,024 bytes</a:t>
            </a:r>
          </a:p>
          <a:p>
            <a:pPr marL="285750" indent="-285750">
              <a:buFont typeface="Arial" panose="020B0604020202020204" pitchFamily="34" charset="0"/>
              <a:buChar char="•"/>
            </a:pPr>
            <a:r>
              <a:rPr lang="en-US" altLang="en-US" dirty="0"/>
              <a:t>a </a:t>
            </a:r>
            <a:r>
              <a:rPr lang="en-US" altLang="en-US" b="1" dirty="0"/>
              <a:t>megabyte</a:t>
            </a:r>
            <a:r>
              <a:rPr lang="en-US" altLang="en-US" dirty="0"/>
              <a:t>, or </a:t>
            </a:r>
            <a:r>
              <a:rPr lang="en-US" altLang="en-US" b="1" dirty="0"/>
              <a:t>MB</a:t>
            </a:r>
            <a:r>
              <a:rPr lang="en-US" altLang="en-US" dirty="0"/>
              <a:t>, is 1,024</a:t>
            </a:r>
            <a:r>
              <a:rPr lang="en-US" altLang="en-US" baseline="30000" dirty="0"/>
              <a:t>2</a:t>
            </a:r>
            <a:r>
              <a:rPr lang="en-US" altLang="en-US" dirty="0"/>
              <a:t> bytes</a:t>
            </a:r>
          </a:p>
          <a:p>
            <a:pPr marL="285750" indent="-285750">
              <a:buFont typeface="Arial" panose="020B0604020202020204" pitchFamily="34" charset="0"/>
              <a:buChar char="•"/>
            </a:pPr>
            <a:r>
              <a:rPr lang="en-US" altLang="en-US" dirty="0"/>
              <a:t>a </a:t>
            </a:r>
            <a:r>
              <a:rPr lang="en-US" altLang="en-US" b="1" dirty="0"/>
              <a:t>gigabyte</a:t>
            </a:r>
            <a:r>
              <a:rPr lang="en-US" altLang="en-US" dirty="0"/>
              <a:t>, or </a:t>
            </a:r>
            <a:r>
              <a:rPr lang="en-US" altLang="en-US" b="1" dirty="0"/>
              <a:t>GB</a:t>
            </a:r>
            <a:r>
              <a:rPr lang="en-US" altLang="en-US" dirty="0"/>
              <a:t>, is 1,024</a:t>
            </a:r>
            <a:r>
              <a:rPr lang="en-US" altLang="en-US" baseline="30000" dirty="0"/>
              <a:t>3</a:t>
            </a:r>
            <a:r>
              <a:rPr lang="en-US" altLang="en-US" dirty="0"/>
              <a:t> bytes</a:t>
            </a:r>
          </a:p>
          <a:p>
            <a:pPr marL="285750" indent="-285750">
              <a:buFont typeface="Arial" panose="020B0604020202020204" pitchFamily="34" charset="0"/>
              <a:buChar char="•"/>
            </a:pPr>
            <a:r>
              <a:rPr lang="en-US" altLang="en-US" dirty="0"/>
              <a:t>a </a:t>
            </a:r>
            <a:r>
              <a:rPr lang="en-US" altLang="en-US" b="1" dirty="0"/>
              <a:t>terabyte</a:t>
            </a:r>
            <a:r>
              <a:rPr lang="en-US" altLang="en-US" dirty="0"/>
              <a:t>, or </a:t>
            </a:r>
            <a:r>
              <a:rPr lang="en-US" altLang="en-US" b="1" dirty="0"/>
              <a:t>TB</a:t>
            </a:r>
            <a:r>
              <a:rPr lang="en-US" altLang="en-US" dirty="0"/>
              <a:t>, is 1,024</a:t>
            </a:r>
            <a:r>
              <a:rPr lang="en-US" altLang="en-US" baseline="30000" dirty="0"/>
              <a:t>4 </a:t>
            </a:r>
            <a:r>
              <a:rPr lang="en-US" altLang="en-US" dirty="0"/>
              <a:t>bytes </a:t>
            </a:r>
          </a:p>
          <a:p>
            <a:pPr marL="285750" indent="-285750">
              <a:buFont typeface="Arial" panose="020B0604020202020204" pitchFamily="34" charset="0"/>
              <a:buChar char="•"/>
            </a:pPr>
            <a:r>
              <a:rPr lang="en-US" altLang="en-US" dirty="0"/>
              <a:t>a </a:t>
            </a:r>
            <a:r>
              <a:rPr lang="en-US" altLang="en-US" b="1" dirty="0"/>
              <a:t>petabyte</a:t>
            </a:r>
            <a:r>
              <a:rPr lang="en-US" altLang="en-US" dirty="0"/>
              <a:t>, or </a:t>
            </a:r>
            <a:r>
              <a:rPr lang="en-US" altLang="en-US" b="1" dirty="0"/>
              <a:t>PB</a:t>
            </a:r>
            <a:r>
              <a:rPr lang="en-US" altLang="en-US" dirty="0"/>
              <a:t>, is 1,024</a:t>
            </a:r>
            <a:r>
              <a:rPr lang="en-US" altLang="en-US" baseline="30000" dirty="0"/>
              <a:t>5</a:t>
            </a:r>
            <a:r>
              <a:rPr lang="en-US" altLang="en-US" dirty="0"/>
              <a:t> bytes</a:t>
            </a:r>
          </a:p>
          <a:p>
            <a:pPr marL="285750" indent="-285750">
              <a:buFont typeface="Arial" panose="020B0604020202020204" pitchFamily="34" charset="0"/>
              <a:buChar char="•"/>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r>
              <a:rPr lang="en-US" sz="2400" dirty="0"/>
              <a:t>Introduction</a:t>
            </a:r>
          </a:p>
          <a:p>
            <a:r>
              <a:rPr lang="en-US" sz="2400" dirty="0"/>
              <a:t>Processes</a:t>
            </a:r>
          </a:p>
          <a:p>
            <a:r>
              <a:rPr lang="en-US" sz="2400" dirty="0"/>
              <a:t>Threads and Concurrency</a:t>
            </a:r>
          </a:p>
          <a:p>
            <a:r>
              <a:rPr lang="en-US" sz="2400" dirty="0"/>
              <a:t>CPU Scheduling</a:t>
            </a:r>
          </a:p>
          <a:p>
            <a:r>
              <a:rPr lang="en-US" sz="2400" dirty="0"/>
              <a:t>Deadlocks</a:t>
            </a:r>
          </a:p>
          <a:p>
            <a:r>
              <a:rPr lang="en-US" sz="2400" dirty="0"/>
              <a:t>Main Memory</a:t>
            </a:r>
          </a:p>
          <a:p>
            <a:r>
              <a:rPr lang="en-US" sz="2400" dirty="0"/>
              <a:t>Virtual Memory</a:t>
            </a:r>
          </a:p>
          <a:p>
            <a:r>
              <a:rPr lang="en-US" sz="2400" dirty="0"/>
              <a:t>Mass-Storage Structure </a:t>
            </a: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r>
              <a:rPr lang="en-US" altLang="en-US" sz="3200" dirty="0"/>
              <a:t>Main memory – only large storage media that the CPU can access directly</a:t>
            </a:r>
          </a:p>
          <a:p>
            <a:pPr lvl="1"/>
            <a:r>
              <a:rPr lang="en-US" altLang="en-US" sz="2800" b="1" dirty="0">
                <a:solidFill>
                  <a:srgbClr val="3366FF"/>
                </a:solidFill>
              </a:rPr>
              <a:t>Random</a:t>
            </a:r>
            <a:r>
              <a:rPr lang="en-US" altLang="en-US" sz="2800" dirty="0">
                <a:solidFill>
                  <a:srgbClr val="0000FF"/>
                </a:solidFill>
              </a:rPr>
              <a:t> </a:t>
            </a:r>
            <a:r>
              <a:rPr lang="en-US" altLang="en-US" sz="2800" b="1" dirty="0">
                <a:solidFill>
                  <a:srgbClr val="3366FF"/>
                </a:solidFill>
              </a:rPr>
              <a:t>access</a:t>
            </a:r>
          </a:p>
          <a:p>
            <a:pPr lvl="1"/>
            <a:r>
              <a:rPr lang="en-US" altLang="en-US" sz="2800" dirty="0"/>
              <a:t>Typically </a:t>
            </a:r>
            <a:r>
              <a:rPr lang="en-US" altLang="en-US" sz="2800" b="1" dirty="0">
                <a:solidFill>
                  <a:srgbClr val="3366FF"/>
                </a:solidFill>
              </a:rPr>
              <a:t>volatile</a:t>
            </a:r>
          </a:p>
          <a:p>
            <a:r>
              <a:rPr lang="en-US" altLang="en-US" sz="3200" dirty="0"/>
              <a:t>Secondary storage – extension of main memory that provides large </a:t>
            </a:r>
            <a:r>
              <a:rPr lang="en-US" altLang="en-US" sz="3200" b="1" dirty="0">
                <a:solidFill>
                  <a:srgbClr val="3366FF"/>
                </a:solidFill>
              </a:rPr>
              <a:t>nonvolatile</a:t>
            </a:r>
            <a:r>
              <a:rPr lang="en-US" altLang="en-US" sz="3200" dirty="0">
                <a:solidFill>
                  <a:srgbClr val="0000FF"/>
                </a:solidFill>
              </a:rPr>
              <a:t> </a:t>
            </a:r>
            <a:r>
              <a:rPr lang="en-US" altLang="en-US" sz="3200" dirty="0"/>
              <a:t>storage capacity</a:t>
            </a: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r>
              <a:rPr lang="en-US" altLang="en-US" sz="2800" dirty="0"/>
              <a:t>Hard disks – rigid metal or glass platters covered with magnetic recording material </a:t>
            </a:r>
          </a:p>
          <a:p>
            <a:pPr lvl="1"/>
            <a:r>
              <a:rPr lang="en-US" altLang="en-US" sz="2400" dirty="0"/>
              <a:t>Disk surface is logically divided into </a:t>
            </a:r>
            <a:r>
              <a:rPr lang="en-US" altLang="en-US" sz="2400" b="1" dirty="0">
                <a:solidFill>
                  <a:srgbClr val="3366FF"/>
                </a:solidFill>
              </a:rPr>
              <a:t>tracks</a:t>
            </a:r>
            <a:r>
              <a:rPr lang="en-US" altLang="en-US" sz="2400" dirty="0"/>
              <a:t>, which are subdivided into </a:t>
            </a:r>
            <a:r>
              <a:rPr lang="en-US" altLang="en-US" sz="2400" b="1" dirty="0">
                <a:solidFill>
                  <a:srgbClr val="3366FF"/>
                </a:solidFill>
              </a:rPr>
              <a:t>sectors</a:t>
            </a:r>
          </a:p>
          <a:p>
            <a:pPr lvl="1"/>
            <a:r>
              <a:rPr lang="en-US" altLang="en-US" sz="2400" dirty="0"/>
              <a:t>The </a:t>
            </a:r>
            <a:r>
              <a:rPr lang="en-US" altLang="en-US" sz="2400" b="1" dirty="0">
                <a:solidFill>
                  <a:srgbClr val="3366FF"/>
                </a:solidFill>
              </a:rPr>
              <a:t>disk controller </a:t>
            </a:r>
            <a:r>
              <a:rPr lang="en-US" altLang="en-US" sz="2400" dirty="0"/>
              <a:t>determines the logical interaction between the device and the computer </a:t>
            </a:r>
          </a:p>
          <a:p>
            <a:r>
              <a:rPr lang="en-US" altLang="en-US" sz="2800" b="1" dirty="0">
                <a:solidFill>
                  <a:srgbClr val="3366FF"/>
                </a:solidFill>
              </a:rPr>
              <a:t>Solid-state disks </a:t>
            </a:r>
            <a:r>
              <a:rPr lang="en-US" altLang="en-US" sz="2800" dirty="0"/>
              <a:t>– faster than hard disks, nonvolatile</a:t>
            </a:r>
          </a:p>
          <a:p>
            <a:pPr lvl="1"/>
            <a:r>
              <a:rPr lang="en-US" altLang="en-US" sz="2400" dirty="0"/>
              <a:t>Various technologies</a:t>
            </a:r>
          </a:p>
          <a:p>
            <a:pPr lvl="1"/>
            <a:r>
              <a:rPr lang="en-US" altLang="en-US" sz="2400" dirty="0"/>
              <a:t>Becoming more popular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479685" y="787400"/>
            <a:ext cx="8137265" cy="4867953"/>
          </a:xfrm>
        </p:spPr>
        <p:txBody>
          <a:bodyPr/>
          <a:lstStyle/>
          <a:p>
            <a:r>
              <a:rPr lang="en-US" altLang="en-US" sz="2800" dirty="0"/>
              <a:t>Storage systems organized in hierarchy</a:t>
            </a:r>
          </a:p>
          <a:p>
            <a:pPr lvl="1"/>
            <a:r>
              <a:rPr lang="en-US" altLang="en-US" sz="2800" dirty="0"/>
              <a:t>Speed</a:t>
            </a:r>
          </a:p>
          <a:p>
            <a:pPr lvl="1"/>
            <a:r>
              <a:rPr lang="en-US" altLang="en-US" sz="2800" dirty="0"/>
              <a:t>Cost</a:t>
            </a:r>
          </a:p>
          <a:p>
            <a:pPr lvl="1"/>
            <a:r>
              <a:rPr lang="en-US" altLang="en-US" sz="2800" dirty="0"/>
              <a:t>Volatility</a:t>
            </a:r>
          </a:p>
          <a:p>
            <a:r>
              <a:rPr lang="en-US" altLang="en-US" sz="2400" b="1" kern="1200" dirty="0">
                <a:solidFill>
                  <a:srgbClr val="006699"/>
                </a:solidFill>
                <a:latin typeface="+mj-lt"/>
                <a:cs typeface="+mn-cs"/>
              </a:rPr>
              <a:t>Caching</a:t>
            </a:r>
            <a:r>
              <a:rPr lang="en-US" altLang="en-US" sz="2800" dirty="0"/>
              <a:t> – </a:t>
            </a:r>
            <a:r>
              <a:rPr lang="en-US" altLang="en-US" sz="2800" b="1" dirty="0"/>
              <a:t>copying information into faster storage system</a:t>
            </a:r>
            <a:r>
              <a:rPr lang="en-US" altLang="en-US" sz="2800" dirty="0"/>
              <a:t>; main memory can be viewed as a cache for secondary storage</a:t>
            </a:r>
          </a:p>
          <a:p>
            <a:r>
              <a:rPr lang="en-US" altLang="en-US" sz="2400" b="1" kern="1200" dirty="0">
                <a:solidFill>
                  <a:srgbClr val="006699"/>
                </a:solidFill>
                <a:latin typeface="+mj-lt"/>
                <a:cs typeface="+mn-cs"/>
              </a:rPr>
              <a:t>Device</a:t>
            </a:r>
            <a:r>
              <a:rPr lang="en-US" altLang="en-US" sz="2800" b="1" dirty="0">
                <a:solidFill>
                  <a:srgbClr val="3366FF"/>
                </a:solidFill>
              </a:rPr>
              <a:t> </a:t>
            </a:r>
            <a:r>
              <a:rPr lang="en-US" altLang="en-US" sz="2400" b="1" kern="1200" dirty="0">
                <a:solidFill>
                  <a:srgbClr val="006699"/>
                </a:solidFill>
                <a:latin typeface="+mj-lt"/>
                <a:cs typeface="+mn-cs"/>
              </a:rPr>
              <a:t>Driver</a:t>
            </a:r>
            <a:r>
              <a:rPr lang="en-US" altLang="en-US" sz="2800" b="1" dirty="0">
                <a:solidFill>
                  <a:srgbClr val="3366FF"/>
                </a:solidFill>
              </a:rPr>
              <a:t> </a:t>
            </a:r>
            <a:r>
              <a:rPr lang="en-US" altLang="en-US" sz="2800" dirty="0"/>
              <a:t>for each device controller to manage I/O</a:t>
            </a:r>
          </a:p>
          <a:p>
            <a:pPr lvl="1"/>
            <a:r>
              <a:rPr lang="en-US" altLang="en-US" sz="2800" dirty="0"/>
              <a:t>Provides uniform interface between controller and kernel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r>
              <a:rPr lang="en-US" altLang="en-US" sz="3200" dirty="0"/>
              <a:t>It is a hardware device that allows certain hardware device that allows certain subsystems to </a:t>
            </a:r>
            <a:r>
              <a:rPr lang="en-US" altLang="en-US" sz="3200" b="1" dirty="0"/>
              <a:t>access main memory (RAM)</a:t>
            </a:r>
            <a:r>
              <a:rPr lang="en-US" altLang="en-US" sz="3200" dirty="0"/>
              <a:t>, </a:t>
            </a:r>
            <a:r>
              <a:rPr lang="en-US" altLang="en-US" sz="3200" b="1" dirty="0"/>
              <a:t>independent of the central processing unit (CPU).</a:t>
            </a:r>
          </a:p>
          <a:p>
            <a:r>
              <a:rPr lang="en-US" altLang="en-US" sz="3200" dirty="0"/>
              <a:t>This feature is useful when the CPU needs to perform useful work while </a:t>
            </a:r>
            <a:r>
              <a:rPr lang="en-US" altLang="en-US" sz="3200" b="1" dirty="0"/>
              <a:t>waiting</a:t>
            </a:r>
            <a:r>
              <a:rPr lang="en-US" altLang="en-US" sz="3200" dirty="0"/>
              <a:t> for a </a:t>
            </a:r>
            <a:r>
              <a:rPr lang="en-US" altLang="en-US" sz="3200" b="1" dirty="0"/>
              <a:t>relatively</a:t>
            </a:r>
            <a:r>
              <a:rPr lang="en-US" altLang="en-US" sz="3200" dirty="0"/>
              <a:t> </a:t>
            </a:r>
            <a:r>
              <a:rPr lang="en-US" altLang="en-US" sz="3200" b="1" dirty="0"/>
              <a:t>slow I/O data transfer</a:t>
            </a:r>
            <a:r>
              <a:rPr lang="en-US" altLang="en-US" sz="3200" dirty="0"/>
              <a:t>.</a:t>
            </a:r>
          </a:p>
          <a:p>
            <a:r>
              <a:rPr lang="en-US" altLang="en-US" sz="3200" dirty="0"/>
              <a:t>Hardware systems that use DMA: disk drive, graphics cards, network cards, sound cards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r>
              <a:rPr lang="en-US" altLang="en-US" sz="2800" b="1" dirty="0"/>
              <a:t>Without DMA</a:t>
            </a:r>
            <a:r>
              <a:rPr lang="en-US" altLang="en-US" sz="2800" dirty="0"/>
              <a:t>, when the CPU is using programmed input/output, it is </a:t>
            </a:r>
            <a:r>
              <a:rPr lang="en-US" altLang="en-US" sz="2800" b="1" dirty="0"/>
              <a:t>typically fully occupied for the entire duration </a:t>
            </a:r>
            <a:r>
              <a:rPr lang="en-US" altLang="en-US" sz="2800" dirty="0"/>
              <a:t>of the read or write operation, and is thus unavailable to perform other work.</a:t>
            </a:r>
          </a:p>
          <a:p>
            <a:r>
              <a:rPr lang="en-US" altLang="en-US" sz="2800" dirty="0"/>
              <a:t>With DMA, </a:t>
            </a:r>
            <a:r>
              <a:rPr lang="en-US" altLang="en-US" sz="2800" b="1" dirty="0"/>
              <a:t>the CPU first initiates the transfer</a:t>
            </a:r>
            <a:r>
              <a:rPr lang="en-US" altLang="en-US" sz="2800" dirty="0"/>
              <a:t>, </a:t>
            </a:r>
            <a:r>
              <a:rPr lang="en-US" altLang="en-US" sz="2800" b="1" dirty="0"/>
              <a:t>then it does other operations </a:t>
            </a:r>
            <a:r>
              <a:rPr lang="en-US" altLang="en-US" sz="2800" dirty="0"/>
              <a:t>while the transfer is in progress, and it finally receives an interrupt from the DMA controller when the operation is done.</a:t>
            </a: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416362" y="1559560"/>
            <a:ext cx="3603178" cy="3672007"/>
          </a:xfrm>
          <a:prstGeom prst="rect">
            <a:avLst/>
          </a:prstGeom>
        </p:spPr>
      </p:pic>
      <p:sp>
        <p:nvSpPr>
          <p:cNvPr id="14" name="TextBox 13">
            <a:extLst>
              <a:ext uri="{FF2B5EF4-FFF2-40B4-BE49-F238E27FC236}">
                <a16:creationId xmlns:a16="http://schemas.microsoft.com/office/drawing/2014/main" id="{EAB11135-1EC9-4484-950F-9DB70DC4BB3D}"/>
              </a:ext>
            </a:extLst>
          </p:cNvPr>
          <p:cNvSpPr txBox="1"/>
          <p:nvPr/>
        </p:nvSpPr>
        <p:spPr>
          <a:xfrm>
            <a:off x="0" y="989352"/>
            <a:ext cx="5416362" cy="6001643"/>
          </a:xfrm>
          <a:prstGeom prst="rect">
            <a:avLst/>
          </a:prstGeom>
          <a:noFill/>
        </p:spPr>
        <p:txBody>
          <a:bodyPr wrap="square">
            <a:spAutoFit/>
          </a:bodyPr>
          <a:lstStyle/>
          <a:p>
            <a:pPr marL="285750" indent="-285750">
              <a:buFont typeface="Wingdings" panose="05000000000000000000" pitchFamily="2" charset="2"/>
              <a:buChar char="§"/>
            </a:pPr>
            <a:r>
              <a:rPr lang="en-US" sz="2400" dirty="0">
                <a:latin typeface="Helvetica (Body)"/>
              </a:rPr>
              <a:t>The </a:t>
            </a:r>
            <a:r>
              <a:rPr lang="en-US" sz="2400" b="1" dirty="0">
                <a:latin typeface="Helvetica (Body)"/>
              </a:rPr>
              <a:t>disk controller reads the block </a:t>
            </a:r>
            <a:r>
              <a:rPr lang="en-US" sz="2400" dirty="0">
                <a:latin typeface="Helvetica (Body)"/>
              </a:rPr>
              <a:t>from the </a:t>
            </a:r>
            <a:r>
              <a:rPr lang="en-US" sz="2400" b="1" dirty="0">
                <a:latin typeface="Helvetica (Body)"/>
              </a:rPr>
              <a:t>drive serially</a:t>
            </a:r>
            <a:r>
              <a:rPr lang="en-US" sz="2400" dirty="0">
                <a:latin typeface="Helvetica (Body)"/>
              </a:rPr>
              <a:t>, bit by bit until the entire block is in the controller's buffer. </a:t>
            </a:r>
          </a:p>
          <a:p>
            <a:pPr marL="285750" indent="-285750">
              <a:buFont typeface="Wingdings" panose="05000000000000000000" pitchFamily="2" charset="2"/>
              <a:buChar char="§"/>
            </a:pPr>
            <a:r>
              <a:rPr lang="en-US" sz="2400" dirty="0">
                <a:latin typeface="Helvetica (Body)"/>
              </a:rPr>
              <a:t>It computes the </a:t>
            </a:r>
            <a:r>
              <a:rPr lang="en-US" sz="2400" b="1" dirty="0">
                <a:latin typeface="Helvetica (Body)"/>
              </a:rPr>
              <a:t>checksum</a:t>
            </a:r>
            <a:r>
              <a:rPr lang="en-US" sz="2400" dirty="0">
                <a:latin typeface="Helvetica (Body)"/>
              </a:rPr>
              <a:t> to verify that no read errors have occurred.</a:t>
            </a:r>
          </a:p>
          <a:p>
            <a:pPr marL="285750" indent="-285750">
              <a:buFont typeface="Wingdings" panose="05000000000000000000" pitchFamily="2" charset="2"/>
              <a:buChar char="§"/>
            </a:pPr>
            <a:r>
              <a:rPr lang="en-US" sz="2400" dirty="0">
                <a:latin typeface="Helvetica (Body)"/>
              </a:rPr>
              <a:t>Then the </a:t>
            </a:r>
            <a:r>
              <a:rPr lang="en-US" sz="2400" b="1" dirty="0">
                <a:latin typeface="Helvetica (Body)"/>
              </a:rPr>
              <a:t>controller causes an interrupt</a:t>
            </a:r>
            <a:r>
              <a:rPr lang="en-US" sz="2400" dirty="0">
                <a:latin typeface="Helvetica (Body)"/>
              </a:rPr>
              <a:t> so that OS can read the block from controller's buffer (a byte or a word at a time) by executing a loop.</a:t>
            </a:r>
          </a:p>
          <a:p>
            <a:pPr marL="285750" indent="-285750">
              <a:buFont typeface="Wingdings" panose="05000000000000000000" pitchFamily="2" charset="2"/>
              <a:buChar char="§"/>
            </a:pPr>
            <a:r>
              <a:rPr lang="en-US" sz="2400" dirty="0">
                <a:latin typeface="Helvetica (Body)"/>
              </a:rPr>
              <a:t>After reading every single part of the block from the controller device register, the operating system will store them in the main memory.</a:t>
            </a:r>
          </a:p>
          <a:p>
            <a:pPr marL="285750" indent="-285750">
              <a:buFont typeface="Wingdings" panose="05000000000000000000" pitchFamily="2" charset="2"/>
              <a:buChar char="§"/>
            </a:pPr>
            <a:endParaRPr lang="en-US" sz="2400" dirty="0">
              <a:latin typeface="Helvetica (Body)"/>
            </a:endParaRPr>
          </a:p>
        </p:txBody>
      </p:sp>
    </p:spTree>
    <p:extLst>
      <p:ext uri="{BB962C8B-B14F-4D97-AF65-F5344CB8AC3E}">
        <p14:creationId xmlns:p14="http://schemas.microsoft.com/office/powerpoint/2010/main" val="141637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938992"/>
          </a:xfrm>
          <a:prstGeom prst="rect">
            <a:avLst/>
          </a:prstGeom>
          <a:noFill/>
        </p:spPr>
        <p:txBody>
          <a:bodyPr wrap="square">
            <a:spAutoFit/>
          </a:bodyPr>
          <a:lstStyle/>
          <a:p>
            <a:r>
              <a:rPr lang="en-US" sz="2000" dirty="0">
                <a:latin typeface="Helvetica (Body)"/>
              </a:rPr>
              <a:t>Step 1:</a:t>
            </a:r>
          </a:p>
          <a:p>
            <a:pPr marL="285750" indent="-285750">
              <a:buFont typeface="Arial" panose="020B0604020202020204" pitchFamily="34" charset="0"/>
              <a:buChar char="•"/>
            </a:pPr>
            <a:r>
              <a:rPr lang="en-US" sz="2000" dirty="0">
                <a:latin typeface="Helvetica (Body)"/>
              </a:rPr>
              <a:t>First the </a:t>
            </a:r>
            <a:r>
              <a:rPr lang="en-US" sz="2000" b="1" dirty="0">
                <a:latin typeface="Helvetica (Body)"/>
              </a:rPr>
              <a:t>CPU programs the DMA </a:t>
            </a:r>
            <a:r>
              <a:rPr lang="en-US" sz="2000" dirty="0">
                <a:latin typeface="Helvetica (Body)"/>
              </a:rPr>
              <a:t>controller by setting </a:t>
            </a:r>
            <a:r>
              <a:rPr lang="en-US" sz="2000" b="1" dirty="0">
                <a:latin typeface="Helvetica (Body)"/>
              </a:rPr>
              <a:t>its registers so it knows what to transfer where.</a:t>
            </a:r>
          </a:p>
          <a:p>
            <a:pPr marL="285750" indent="-285750">
              <a:buFont typeface="Arial" panose="020B0604020202020204" pitchFamily="34" charset="0"/>
              <a:buChar char="•"/>
            </a:pPr>
            <a:r>
              <a:rPr lang="en-US" sz="2000" dirty="0">
                <a:latin typeface="Helvetica (Body)"/>
              </a:rPr>
              <a:t>It </a:t>
            </a:r>
            <a:r>
              <a:rPr lang="en-US" sz="2000" b="1" dirty="0">
                <a:latin typeface="Helvetica (Body)"/>
              </a:rPr>
              <a:t>also issues a command </a:t>
            </a:r>
            <a:r>
              <a:rPr lang="en-US" sz="2000" dirty="0">
                <a:latin typeface="Helvetica (Body)"/>
              </a:rPr>
              <a:t>to the disk controller to </a:t>
            </a:r>
            <a:r>
              <a:rPr lang="en-US" sz="2000" b="1" dirty="0">
                <a:latin typeface="Helvetica (Body)"/>
              </a:rPr>
              <a:t>read data from the disk into its internal buffer</a:t>
            </a:r>
            <a:r>
              <a:rPr lang="en-US" sz="2000" dirty="0">
                <a:latin typeface="Helvetica (Body)"/>
              </a:rPr>
              <a:t> and verify the </a:t>
            </a:r>
            <a:r>
              <a:rPr lang="en-US" sz="2000" b="1" dirty="0">
                <a:latin typeface="Helvetica (Body)"/>
              </a:rPr>
              <a:t>checksum</a:t>
            </a:r>
            <a:r>
              <a:rPr lang="en-US" sz="2000" dirty="0">
                <a:latin typeface="Helvetica (Body)"/>
              </a:rPr>
              <a:t>. </a:t>
            </a:r>
          </a:p>
          <a:p>
            <a:pPr marL="285750" indent="-285750">
              <a:buFont typeface="Arial" panose="020B0604020202020204" pitchFamily="34" charset="0"/>
              <a:buChar char="•"/>
            </a:pPr>
            <a:r>
              <a:rPr lang="en-US" sz="2000" dirty="0">
                <a:latin typeface="Helvetica (Body)"/>
              </a:rPr>
              <a:t>When </a:t>
            </a:r>
            <a:r>
              <a:rPr lang="en-US" sz="2000" b="1" dirty="0">
                <a:latin typeface="Helvetica (Body)"/>
              </a:rPr>
              <a:t>valid data</a:t>
            </a:r>
            <a:r>
              <a:rPr lang="en-US" sz="2000" dirty="0">
                <a:latin typeface="Helvetica (Body)"/>
              </a:rPr>
              <a:t> are in the </a:t>
            </a:r>
            <a:r>
              <a:rPr lang="en-US" sz="2000" b="1" dirty="0">
                <a:latin typeface="Helvetica (Body)"/>
              </a:rPr>
              <a:t>disk controller's buffer</a:t>
            </a:r>
            <a:r>
              <a:rPr lang="en-US" sz="2000" dirty="0">
                <a:latin typeface="Helvetica (Body)"/>
              </a:rPr>
              <a:t>, DMA can begin.</a:t>
            </a:r>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938992"/>
          </a:xfrm>
          <a:prstGeom prst="rect">
            <a:avLst/>
          </a:prstGeom>
          <a:noFill/>
        </p:spPr>
        <p:txBody>
          <a:bodyPr wrap="square">
            <a:spAutoFit/>
          </a:bodyPr>
          <a:lstStyle/>
          <a:p>
            <a:r>
              <a:rPr lang="en-US" sz="2000" dirty="0">
                <a:latin typeface="Helvetica (Body)"/>
              </a:rPr>
              <a:t>Step 2: </a:t>
            </a:r>
          </a:p>
          <a:p>
            <a:pPr marL="400050" indent="-400050">
              <a:buFont typeface="Wingdings" panose="05000000000000000000" pitchFamily="2" charset="2"/>
              <a:buChar char="§"/>
            </a:pPr>
            <a:r>
              <a:rPr lang="en-US" sz="2000" dirty="0">
                <a:latin typeface="Helvetica (Body)"/>
              </a:rPr>
              <a:t>The </a:t>
            </a:r>
            <a:r>
              <a:rPr lang="en-US" sz="2000" b="1" dirty="0">
                <a:latin typeface="Helvetica (Body)"/>
              </a:rPr>
              <a:t>DMA controller initiates the transfer </a:t>
            </a:r>
            <a:r>
              <a:rPr lang="en-US" sz="2000" dirty="0">
                <a:latin typeface="Helvetica (Body)"/>
              </a:rPr>
              <a:t>by issuing a </a:t>
            </a:r>
            <a:r>
              <a:rPr lang="en-US" sz="2000" b="1" dirty="0">
                <a:latin typeface="Helvetica (Body)"/>
              </a:rPr>
              <a:t>read request </a:t>
            </a:r>
            <a:r>
              <a:rPr lang="en-US" sz="2000" dirty="0">
                <a:latin typeface="Helvetica (Body)"/>
              </a:rPr>
              <a:t>over </a:t>
            </a:r>
            <a:r>
              <a:rPr lang="en-US" sz="2000" b="1" dirty="0">
                <a:latin typeface="Helvetica (Body)"/>
              </a:rPr>
              <a:t>the bus to the disk controller.</a:t>
            </a:r>
          </a:p>
          <a:p>
            <a:pPr marL="400050" indent="-400050">
              <a:buFont typeface="Wingdings" panose="05000000000000000000" pitchFamily="2" charset="2"/>
              <a:buChar char="§"/>
            </a:pPr>
            <a:r>
              <a:rPr lang="en-US" sz="2000" dirty="0">
                <a:latin typeface="Helvetica (Body)"/>
              </a:rPr>
              <a:t>The </a:t>
            </a:r>
            <a:r>
              <a:rPr lang="en-US" sz="2000" b="1" dirty="0">
                <a:latin typeface="Helvetica (Body)"/>
              </a:rPr>
              <a:t>disk controller does not know</a:t>
            </a:r>
            <a:r>
              <a:rPr lang="en-US" sz="2000" dirty="0">
                <a:latin typeface="Helvetica (Body)"/>
              </a:rPr>
              <a:t> (or care) whether it came from the CPU or a DMA controller.</a:t>
            </a:r>
          </a:p>
          <a:p>
            <a:pPr marL="400050" indent="-400050">
              <a:buFont typeface="Wingdings" panose="05000000000000000000" pitchFamily="2" charset="2"/>
              <a:buChar char="§"/>
            </a:pPr>
            <a:r>
              <a:rPr lang="en-US" sz="2000" dirty="0">
                <a:latin typeface="Helvetica (Body)"/>
              </a:rPr>
              <a:t>Step 3: The data from the </a:t>
            </a:r>
            <a:r>
              <a:rPr lang="en-US" sz="2000" b="1" dirty="0">
                <a:latin typeface="Helvetica (Body)"/>
              </a:rPr>
              <a:t>buffer moves to main memory </a:t>
            </a: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191526" y="3842795"/>
            <a:ext cx="8952474"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Helvetica (Body)"/>
              </a:rPr>
              <a:t>Step 4: </a:t>
            </a:r>
          </a:p>
          <a:p>
            <a:pPr marL="742950" lvl="1" indent="-285750">
              <a:buFont typeface="Arial" panose="020B0604020202020204" pitchFamily="34" charset="0"/>
              <a:buChar char="•"/>
            </a:pPr>
            <a:r>
              <a:rPr lang="en-US" sz="2000" dirty="0">
                <a:latin typeface="Helvetica (Body)"/>
              </a:rPr>
              <a:t>When the write is complete, the</a:t>
            </a:r>
            <a:r>
              <a:rPr lang="en-US" sz="2000" b="1" dirty="0">
                <a:latin typeface="Helvetica (Body)"/>
              </a:rPr>
              <a:t> disk controller sends an ASK</a:t>
            </a:r>
            <a:r>
              <a:rPr lang="en-US" sz="2000" dirty="0">
                <a:latin typeface="Helvetica (Body)"/>
              </a:rPr>
              <a:t> signal to the </a:t>
            </a:r>
            <a:r>
              <a:rPr lang="en-US" sz="2000" b="1" dirty="0">
                <a:latin typeface="Helvetica (Body)"/>
              </a:rPr>
              <a:t>DMA</a:t>
            </a:r>
            <a:r>
              <a:rPr lang="en-US" sz="2000" dirty="0">
                <a:latin typeface="Helvetica (Body)"/>
              </a:rPr>
              <a:t> controller </a:t>
            </a:r>
            <a:r>
              <a:rPr lang="en-US" sz="2000" b="1" dirty="0">
                <a:latin typeface="Helvetica (Body)"/>
              </a:rPr>
              <a:t>over</a:t>
            </a:r>
            <a:r>
              <a:rPr lang="en-US" sz="2000" dirty="0">
                <a:latin typeface="Helvetica (Body)"/>
              </a:rPr>
              <a:t> the </a:t>
            </a:r>
            <a:r>
              <a:rPr lang="en-US" sz="2000" b="1" dirty="0">
                <a:latin typeface="Helvetica (Body)"/>
              </a:rPr>
              <a:t>bus</a:t>
            </a:r>
            <a:r>
              <a:rPr lang="en-US" sz="2000" dirty="0">
                <a:latin typeface="Helvetica (Body)"/>
              </a:rPr>
              <a:t>.</a:t>
            </a:r>
          </a:p>
          <a:p>
            <a:pPr marL="742950" lvl="1" indent="-285750">
              <a:buFont typeface="Arial" panose="020B0604020202020204" pitchFamily="34" charset="0"/>
              <a:buChar char="•"/>
            </a:pPr>
            <a:r>
              <a:rPr lang="en-US" sz="2000" dirty="0">
                <a:latin typeface="Helvetica (Body)"/>
              </a:rPr>
              <a:t>The </a:t>
            </a:r>
            <a:r>
              <a:rPr lang="en-US" sz="2000" b="1" dirty="0">
                <a:latin typeface="Helvetica (Body)"/>
              </a:rPr>
              <a:t>DMA</a:t>
            </a:r>
            <a:r>
              <a:rPr lang="en-US" sz="2000" dirty="0">
                <a:latin typeface="Helvetica (Body)"/>
              </a:rPr>
              <a:t> controller then </a:t>
            </a:r>
            <a:r>
              <a:rPr lang="en-US" sz="2000" b="1" dirty="0">
                <a:latin typeface="Helvetica (Body)"/>
              </a:rPr>
              <a:t>increments</a:t>
            </a:r>
            <a:r>
              <a:rPr lang="en-US" sz="2000" dirty="0">
                <a:latin typeface="Helvetica (Body)"/>
              </a:rPr>
              <a:t> the </a:t>
            </a:r>
            <a:r>
              <a:rPr lang="en-US" sz="2000" b="1" dirty="0">
                <a:latin typeface="Helvetica (Body)"/>
              </a:rPr>
              <a:t>memory address in DMA control </a:t>
            </a:r>
            <a:r>
              <a:rPr lang="en-US" sz="2000" dirty="0">
                <a:latin typeface="Helvetica (Body)"/>
              </a:rPr>
              <a:t>to use and </a:t>
            </a:r>
            <a:r>
              <a:rPr lang="en-US" sz="2000" b="1" dirty="0">
                <a:latin typeface="Helvetica (Body)"/>
              </a:rPr>
              <a:t>decrements</a:t>
            </a:r>
            <a:r>
              <a:rPr lang="en-US" sz="2000" dirty="0">
                <a:latin typeface="Helvetica (Body)"/>
              </a:rPr>
              <a:t> the byte </a:t>
            </a:r>
            <a:r>
              <a:rPr lang="en-US" sz="2000" b="1" dirty="0">
                <a:latin typeface="Helvetica (Body)"/>
              </a:rPr>
              <a:t>Count</a:t>
            </a:r>
            <a:r>
              <a:rPr lang="en-US" sz="2000" dirty="0">
                <a:latin typeface="Helvetica (Body)"/>
              </a:rPr>
              <a:t>. </a:t>
            </a:r>
          </a:p>
          <a:p>
            <a:pPr marL="742950" lvl="1" indent="-285750">
              <a:buFont typeface="Arial" panose="020B0604020202020204" pitchFamily="34" charset="0"/>
              <a:buChar char="•"/>
            </a:pPr>
            <a:r>
              <a:rPr lang="en-US" sz="2000" dirty="0">
                <a:latin typeface="Helvetica (Body)"/>
              </a:rPr>
              <a:t>If the byte count is still greater than 0, steps 2 to 4 are repeated until it reaches 0. It lets the CPU know the transfer is completed by Interrupt. </a:t>
            </a: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5262979"/>
          </a:xfrm>
          <a:prstGeom prst="rect">
            <a:avLst/>
          </a:prstGeom>
          <a:noFill/>
        </p:spPr>
        <p:txBody>
          <a:bodyPr wrap="square">
            <a:spAutoFit/>
          </a:bodyPr>
          <a:lstStyle/>
          <a:p>
            <a:pPr marL="285750" indent="-285750">
              <a:buFont typeface="Wingdings" panose="05000000000000000000" pitchFamily="2" charset="2"/>
              <a:buChar char="q"/>
            </a:pPr>
            <a:r>
              <a:rPr lang="en-US" sz="2400" dirty="0"/>
              <a:t>The buses can be operated in</a:t>
            </a:r>
            <a:r>
              <a:rPr lang="en-US" sz="2400" b="1" dirty="0"/>
              <a:t> two modes</a:t>
            </a:r>
          </a:p>
          <a:p>
            <a:pPr marL="742950" lvl="1" indent="-285750">
              <a:buFont typeface="Wingdings" panose="05000000000000000000" pitchFamily="2" charset="2"/>
              <a:buChar char="q"/>
            </a:pPr>
            <a:r>
              <a:rPr lang="en-US" sz="2400" dirty="0"/>
              <a:t>1. </a:t>
            </a:r>
            <a:r>
              <a:rPr lang="en-US" sz="2400" b="1" dirty="0"/>
              <a:t>Word-at-a-time mode</a:t>
            </a:r>
            <a:r>
              <a:rPr lang="en-US" sz="2400" dirty="0"/>
              <a:t>: </a:t>
            </a:r>
          </a:p>
          <a:p>
            <a:pPr marL="1200150" lvl="2" indent="-285750">
              <a:buFont typeface="Wingdings" panose="05000000000000000000" pitchFamily="2" charset="2"/>
              <a:buChar char="q"/>
            </a:pPr>
            <a:r>
              <a:rPr lang="en-US" sz="2400" dirty="0"/>
              <a:t>Here the DMA requests for the transfer of one word and gets it.</a:t>
            </a:r>
          </a:p>
          <a:p>
            <a:pPr marL="1200150" lvl="2" indent="-285750">
              <a:buFont typeface="Wingdings" panose="05000000000000000000" pitchFamily="2" charset="2"/>
              <a:buChar char="q"/>
            </a:pPr>
            <a:r>
              <a:rPr lang="en-US" sz="2400" dirty="0"/>
              <a:t>If CPU wants the bus at the same time then it has to wait.</a:t>
            </a:r>
          </a:p>
          <a:p>
            <a:pPr marL="1200150" lvl="2" indent="-285750">
              <a:buFont typeface="Wingdings" panose="05000000000000000000" pitchFamily="2" charset="2"/>
              <a:buChar char="q"/>
            </a:pPr>
            <a:r>
              <a:rPr lang="en-US" sz="2400" dirty="0"/>
              <a:t>This mechanism is known as Cycle.</a:t>
            </a:r>
          </a:p>
          <a:p>
            <a:pPr marL="742950" lvl="1" indent="-285750">
              <a:buFont typeface="Wingdings" panose="05000000000000000000" pitchFamily="2" charset="2"/>
              <a:buChar char="q"/>
            </a:pPr>
            <a:r>
              <a:rPr lang="en-US" sz="2400" dirty="0"/>
              <a:t>2</a:t>
            </a:r>
            <a:r>
              <a:rPr lang="en-US" sz="2400" b="1" dirty="0"/>
              <a:t>. Block mode</a:t>
            </a:r>
            <a:r>
              <a:rPr lang="en-US" sz="2400" dirty="0"/>
              <a:t>: </a:t>
            </a:r>
          </a:p>
          <a:p>
            <a:pPr marL="1200150" lvl="2" indent="-285750">
              <a:buFont typeface="Wingdings" panose="05000000000000000000" pitchFamily="2" charset="2"/>
              <a:buChar char="q"/>
            </a:pPr>
            <a:r>
              <a:rPr lang="en-US" sz="2400" dirty="0"/>
              <a:t>Here the DMA controller tells the device to acquire the bus, issues a series of transfers, and then releases the bus.</a:t>
            </a:r>
          </a:p>
          <a:p>
            <a:pPr marL="1200150" lvl="2" indent="-285750">
              <a:buFont typeface="Wingdings" panose="05000000000000000000" pitchFamily="2" charset="2"/>
              <a:buChar char="q"/>
            </a:pPr>
            <a:r>
              <a:rPr lang="en-US" sz="2400" dirty="0"/>
              <a:t>This form of the operation is called Burst mode.</a:t>
            </a:r>
          </a:p>
          <a:p>
            <a:pPr marL="1200150" lvl="2" indent="-285750">
              <a:buFont typeface="Wingdings" panose="05000000000000000000" pitchFamily="2" charset="2"/>
              <a:buChar char="q"/>
            </a:pPr>
            <a:r>
              <a:rPr lang="en-US" sz="2400" dirty="0"/>
              <a:t>It is more efficient than cycle.</a:t>
            </a: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a:lnSpc>
                <a:spcPct val="90000"/>
              </a:lnSpc>
            </a:pPr>
            <a:r>
              <a:rPr lang="en-US" altLang="en-US" sz="2400" dirty="0"/>
              <a:t>Bootstrap program – simple code to initialize the system, load the kernel</a:t>
            </a:r>
          </a:p>
          <a:p>
            <a:pPr>
              <a:lnSpc>
                <a:spcPct val="90000"/>
              </a:lnSpc>
            </a:pPr>
            <a:r>
              <a:rPr lang="en-US" altLang="en-US" sz="2400" dirty="0"/>
              <a:t>Kernel loads</a:t>
            </a:r>
          </a:p>
          <a:p>
            <a:pPr>
              <a:lnSpc>
                <a:spcPct val="90000"/>
              </a:lnSpc>
            </a:pPr>
            <a:r>
              <a:rPr lang="en-US" altLang="en-US" sz="2400" dirty="0"/>
              <a:t>Starts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b="1" kern="1200" dirty="0">
                <a:solidFill>
                  <a:srgbClr val="006699"/>
                </a:solidFill>
                <a:latin typeface="+mj-lt"/>
                <a:cs typeface="+mn-cs"/>
              </a:rPr>
              <a:t>daemons</a:t>
            </a:r>
            <a:r>
              <a:rPr lang="fa-IR" altLang="en-US" sz="2400" b="1" kern="1200" dirty="0">
                <a:solidFill>
                  <a:srgbClr val="006699"/>
                </a:solidFill>
                <a:latin typeface="+mj-lt"/>
                <a:cs typeface="+mn-cs"/>
              </a:rPr>
              <a:t> </a:t>
            </a:r>
            <a:r>
              <a:rPr lang="en-US" altLang="en-US" sz="2400" dirty="0"/>
              <a:t>(services provided outside of the kernel)</a:t>
            </a:r>
          </a:p>
          <a:p>
            <a:pPr>
              <a:lnSpc>
                <a:spcPct val="90000"/>
              </a:lnSpc>
            </a:pPr>
            <a:r>
              <a:rPr lang="en-US" altLang="en-US" sz="2400" dirty="0"/>
              <a:t>Kernel</a:t>
            </a:r>
            <a:r>
              <a:rPr lang="en-US" altLang="en-US" sz="2400" b="1" dirty="0">
                <a:solidFill>
                  <a:srgbClr val="3366FF"/>
                </a:solidFill>
              </a:rPr>
              <a:t> </a:t>
            </a:r>
            <a:r>
              <a:rPr lang="en-US" altLang="en-US" sz="2400" b="1" kern="1200" dirty="0">
                <a:solidFill>
                  <a:srgbClr val="006699"/>
                </a:solidFill>
                <a:latin typeface="+mj-lt"/>
                <a:cs typeface="+mn-cs"/>
              </a:rPr>
              <a:t>interrupt</a:t>
            </a:r>
            <a:r>
              <a:rPr lang="en-US" altLang="en-US" sz="2400" b="1" dirty="0">
                <a:solidFill>
                  <a:srgbClr val="3366FF"/>
                </a:solidFill>
              </a:rPr>
              <a:t> </a:t>
            </a:r>
            <a:r>
              <a:rPr lang="en-US" altLang="en-US" sz="2400" b="1" kern="1200" dirty="0">
                <a:solidFill>
                  <a:srgbClr val="006699"/>
                </a:solidFill>
                <a:latin typeface="+mj-lt"/>
                <a:cs typeface="+mn-cs"/>
              </a:rPr>
              <a:t>driven</a:t>
            </a:r>
            <a:r>
              <a:rPr lang="en-US" altLang="en-US" sz="2400" b="1" dirty="0">
                <a:solidFill>
                  <a:srgbClr val="3366FF"/>
                </a:solidFill>
              </a:rPr>
              <a:t> </a:t>
            </a:r>
            <a:r>
              <a:rPr lang="en-US" altLang="en-US" sz="2400" dirty="0"/>
              <a:t>(hardware and software)</a:t>
            </a:r>
          </a:p>
          <a:p>
            <a:pPr lvl="1">
              <a:lnSpc>
                <a:spcPct val="90000"/>
              </a:lnSpc>
            </a:pPr>
            <a:r>
              <a:rPr lang="en-US" altLang="en-US" sz="2400" dirty="0"/>
              <a:t>Hardware interrupt by one of the devices </a:t>
            </a:r>
          </a:p>
          <a:p>
            <a:pPr lvl="1">
              <a:lnSpc>
                <a:spcPct val="90000"/>
              </a:lnSpc>
            </a:pPr>
            <a:r>
              <a:rPr lang="en-US" altLang="en-US" sz="2400" dirty="0"/>
              <a:t>Software interrupt (</a:t>
            </a:r>
            <a:r>
              <a:rPr lang="en-US" altLang="en-US" sz="2400" b="1" kern="1200" dirty="0">
                <a:solidFill>
                  <a:srgbClr val="006699"/>
                </a:solidFill>
                <a:latin typeface="+mj-lt"/>
                <a:cs typeface="+mn-cs"/>
              </a:rPr>
              <a:t>exception</a:t>
            </a:r>
            <a:r>
              <a:rPr lang="en-US" altLang="en-US" sz="2400" b="1" dirty="0">
                <a:solidFill>
                  <a:srgbClr val="3366FF"/>
                </a:solidFill>
              </a:rPr>
              <a:t> </a:t>
            </a:r>
            <a:r>
              <a:rPr lang="en-US" altLang="en-US" sz="2400" dirty="0"/>
              <a:t>or </a:t>
            </a:r>
            <a:r>
              <a:rPr lang="en-US" altLang="en-US" sz="2400" b="1" kern="1200" dirty="0">
                <a:solidFill>
                  <a:srgbClr val="006699"/>
                </a:solidFill>
                <a:latin typeface="+mj-lt"/>
                <a:cs typeface="+mn-cs"/>
              </a:rPr>
              <a:t>trap</a:t>
            </a:r>
            <a:r>
              <a:rPr lang="en-US" altLang="en-US" sz="2400" dirty="0"/>
              <a:t>):</a:t>
            </a:r>
          </a:p>
          <a:p>
            <a:pPr lvl="2">
              <a:lnSpc>
                <a:spcPct val="90000"/>
              </a:lnSpc>
            </a:pPr>
            <a:r>
              <a:rPr lang="en-US" altLang="en-US" sz="2400" dirty="0"/>
              <a:t>Software error (e.g., division by zero)</a:t>
            </a:r>
            <a:endParaRPr lang="en-US" altLang="en-US" sz="2400" b="1" dirty="0">
              <a:solidFill>
                <a:srgbClr val="3366FF"/>
              </a:solidFill>
            </a:endParaRPr>
          </a:p>
          <a:p>
            <a:pPr lvl="2">
              <a:lnSpc>
                <a:spcPct val="90000"/>
              </a:lnSpc>
            </a:pPr>
            <a:r>
              <a:rPr lang="en-US" altLang="en-US" sz="2400" dirty="0"/>
              <a:t>Request for operating system service –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b="1" kern="1200" dirty="0">
                <a:solidFill>
                  <a:srgbClr val="006699"/>
                </a:solidFill>
                <a:latin typeface="+mj-lt"/>
                <a:cs typeface="+mn-cs"/>
              </a:rPr>
              <a:t>call</a:t>
            </a:r>
          </a:p>
          <a:p>
            <a:pPr lvl="2">
              <a:lnSpc>
                <a:spcPct val="90000"/>
              </a:lnSpc>
            </a:pPr>
            <a:r>
              <a:rPr lang="en-US" altLang="en-US" sz="2400" dirty="0"/>
              <a:t>Other process problems include infinite loop, processes modifying each other or the operating system</a:t>
            </a:r>
          </a:p>
          <a:p>
            <a:pPr lvl="1">
              <a:lnSpc>
                <a:spcPct val="90000"/>
              </a:lnSpc>
            </a:pPr>
            <a:endParaRPr lang="en-US" altLang="en-US" sz="2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4"/>
            <a:ext cx="8159257" cy="5818187"/>
          </a:xfrm>
        </p:spPr>
        <p:txBody>
          <a:bodyPr/>
          <a:lstStyle/>
          <a:p>
            <a:pPr>
              <a:lnSpc>
                <a:spcPct val="90000"/>
              </a:lnSpc>
              <a:buFont typeface="Monotype Sorts" pitchFamily="-84" charset="2"/>
              <a:buNone/>
            </a:pPr>
            <a:endParaRPr lang="en-US" altLang="en-US" sz="2800" dirty="0"/>
          </a:p>
          <a:p>
            <a:pPr>
              <a:lnSpc>
                <a:spcPct val="90000"/>
              </a:lnSpc>
            </a:pPr>
            <a:r>
              <a:rPr lang="en-US" altLang="en-US" sz="2800" dirty="0"/>
              <a:t>Single user cannot always keep CPU and I/O devices busy </a:t>
            </a:r>
          </a:p>
          <a:p>
            <a:pPr>
              <a:lnSpc>
                <a:spcPct val="90000"/>
              </a:lnSpc>
            </a:pPr>
            <a:r>
              <a:rPr lang="en-US" altLang="en-US" sz="2800" dirty="0"/>
              <a:t>Multiprogramming organizes jobs (code and data) so CPU always has one to execute</a:t>
            </a:r>
          </a:p>
          <a:p>
            <a:pPr>
              <a:lnSpc>
                <a:spcPct val="90000"/>
              </a:lnSpc>
            </a:pPr>
            <a:r>
              <a:rPr lang="en-US" altLang="en-US" sz="2800" dirty="0"/>
              <a:t>A subset of total jobs in system is kept in memory</a:t>
            </a:r>
          </a:p>
          <a:p>
            <a:pPr>
              <a:lnSpc>
                <a:spcPct val="90000"/>
              </a:lnSpc>
            </a:pPr>
            <a:r>
              <a:rPr lang="en-US" altLang="en-US" sz="2800" dirty="0"/>
              <a:t>One job selected and run via </a:t>
            </a:r>
            <a:r>
              <a:rPr lang="en-US" altLang="en-US" sz="3200" b="1" kern="1200" dirty="0">
                <a:solidFill>
                  <a:srgbClr val="006699"/>
                </a:solidFill>
                <a:latin typeface="+mj-lt"/>
                <a:cs typeface="+mn-cs"/>
              </a:rPr>
              <a:t>job</a:t>
            </a:r>
            <a:r>
              <a:rPr lang="en-US" altLang="en-US" sz="3200" b="1" dirty="0">
                <a:solidFill>
                  <a:srgbClr val="3366FF"/>
                </a:solidFill>
              </a:rPr>
              <a:t> </a:t>
            </a:r>
            <a:r>
              <a:rPr lang="en-US" altLang="en-US" sz="3200" b="1" kern="1200" dirty="0">
                <a:solidFill>
                  <a:srgbClr val="006699"/>
                </a:solidFill>
                <a:latin typeface="+mj-lt"/>
                <a:cs typeface="+mn-cs"/>
              </a:rPr>
              <a:t>scheduling</a:t>
            </a:r>
          </a:p>
          <a:p>
            <a:pPr>
              <a:lnSpc>
                <a:spcPct val="90000"/>
              </a:lnSpc>
            </a:pPr>
            <a:r>
              <a:rPr lang="en-US" altLang="en-US" sz="2800" dirty="0"/>
              <a:t>When job has to wait (for I/O for example), OS switches to another job</a:t>
            </a:r>
          </a:p>
          <a:p>
            <a:pPr lvl="1">
              <a:lnSpc>
                <a:spcPct val="90000"/>
              </a:lnSpc>
            </a:pPr>
            <a:endParaRPr lang="en-US" altLang="en-US" sz="1100" dirty="0"/>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659757"/>
            <a:ext cx="8448853" cy="5993455"/>
          </a:xfrm>
        </p:spPr>
        <p:txBody>
          <a:bodyPr/>
          <a:lstStyle/>
          <a:p>
            <a:pPr>
              <a:lnSpc>
                <a:spcPct val="90000"/>
              </a:lnSpc>
              <a:buFont typeface="Monotype Sorts" pitchFamily="-84" charset="2"/>
              <a:buNone/>
            </a:pPr>
            <a:endParaRPr lang="en-US" altLang="en-US" sz="2000" dirty="0"/>
          </a:p>
          <a:p>
            <a:pPr lvl="1">
              <a:lnSpc>
                <a:spcPct val="90000"/>
              </a:lnSpc>
            </a:pPr>
            <a:endParaRPr lang="en-US" altLang="en-US" sz="1000" dirty="0"/>
          </a:p>
          <a:p>
            <a:pPr>
              <a:lnSpc>
                <a:spcPct val="90000"/>
              </a:lnSpc>
            </a:pPr>
            <a:r>
              <a:rPr lang="en-US" altLang="en-US" sz="2400" dirty="0"/>
              <a:t>the CPU </a:t>
            </a:r>
            <a:r>
              <a:rPr lang="en-US" altLang="en-US" sz="2400" b="1" dirty="0"/>
              <a:t>switches jobs so frequently </a:t>
            </a:r>
            <a:r>
              <a:rPr lang="en-US" altLang="en-US" sz="2400" dirty="0"/>
              <a:t>that users can interact with each job while it is running, creating </a:t>
            </a:r>
            <a:r>
              <a:rPr lang="en-US" altLang="en-US" sz="2400" b="1" kern="1200" dirty="0">
                <a:solidFill>
                  <a:srgbClr val="006699"/>
                </a:solidFill>
                <a:latin typeface="+mj-lt"/>
                <a:cs typeface="+mn-cs"/>
              </a:rPr>
              <a:t>interactive</a:t>
            </a:r>
            <a:r>
              <a:rPr lang="en-US" altLang="en-US" sz="2400" dirty="0"/>
              <a:t> computing</a:t>
            </a:r>
          </a:p>
          <a:p>
            <a:pPr lvl="1">
              <a:lnSpc>
                <a:spcPct val="90000"/>
              </a:lnSpc>
            </a:pPr>
            <a:r>
              <a:rPr lang="en-US" altLang="en-US" sz="2400" b="1" kern="1200" dirty="0">
                <a:solidFill>
                  <a:srgbClr val="006699"/>
                </a:solidFill>
                <a:latin typeface="+mj-lt"/>
                <a:cs typeface="+mn-cs"/>
              </a:rPr>
              <a:t>Response</a:t>
            </a:r>
            <a:r>
              <a:rPr lang="en-US" altLang="en-US" sz="2400" b="1" dirty="0">
                <a:solidFill>
                  <a:srgbClr val="3366FF"/>
                </a:solidFill>
              </a:rPr>
              <a:t> </a:t>
            </a:r>
            <a:r>
              <a:rPr lang="en-US" altLang="en-US" sz="2400" b="1" kern="1200" dirty="0">
                <a:solidFill>
                  <a:srgbClr val="006699"/>
                </a:solidFill>
                <a:latin typeface="+mj-lt"/>
                <a:cs typeface="+mn-cs"/>
              </a:rPr>
              <a:t>time</a:t>
            </a:r>
            <a:r>
              <a:rPr lang="en-US" altLang="en-US" sz="2400" b="1" dirty="0">
                <a:solidFill>
                  <a:srgbClr val="3366FF"/>
                </a:solidFill>
              </a:rPr>
              <a:t> </a:t>
            </a:r>
            <a:r>
              <a:rPr lang="en-US" altLang="en-US" sz="2400" dirty="0"/>
              <a:t>should be &lt; 1 second</a:t>
            </a:r>
          </a:p>
          <a:p>
            <a:pPr lvl="1">
              <a:lnSpc>
                <a:spcPct val="90000"/>
              </a:lnSpc>
            </a:pPr>
            <a:r>
              <a:rPr lang="en-US" altLang="en-US" sz="2400" dirty="0"/>
              <a:t>Each user has at least one program executing in memory, which is called </a:t>
            </a:r>
            <a:r>
              <a:rPr lang="en-US" altLang="en-US" sz="2400" b="1" kern="1200" dirty="0">
                <a:solidFill>
                  <a:srgbClr val="006699"/>
                </a:solidFill>
                <a:latin typeface="+mj-lt"/>
                <a:cs typeface="+mn-cs"/>
                <a:sym typeface="Wingdings 3" panose="05040102010807070707" pitchFamily="18" charset="2"/>
              </a:rPr>
              <a:t>process</a:t>
            </a:r>
          </a:p>
          <a:p>
            <a:pPr lvl="1">
              <a:lnSpc>
                <a:spcPct val="90000"/>
              </a:lnSpc>
            </a:pPr>
            <a:r>
              <a:rPr lang="en-US" altLang="en-US" sz="2400" dirty="0">
                <a:sym typeface="Wingdings 3" panose="05040102010807070707" pitchFamily="18" charset="2"/>
              </a:rPr>
              <a:t>If several jobs ready to run at the same time  </a:t>
            </a:r>
            <a:r>
              <a:rPr lang="en-US" altLang="en-US" sz="2400" b="1" kern="1200" dirty="0">
                <a:solidFill>
                  <a:srgbClr val="006699"/>
                </a:solidFill>
                <a:latin typeface="+mj-lt"/>
                <a:cs typeface="+mn-cs"/>
                <a:sym typeface="Wingdings 3" panose="05040102010807070707" pitchFamily="18" charset="2"/>
              </a:rPr>
              <a:t>CPU</a:t>
            </a:r>
            <a:r>
              <a:rPr lang="en-US" altLang="en-US" sz="2400" b="1" dirty="0">
                <a:solidFill>
                  <a:srgbClr val="3366FF"/>
                </a:solidFill>
                <a:sym typeface="Wingdings 3" panose="05040102010807070707" pitchFamily="18" charset="2"/>
              </a:rPr>
              <a:t> </a:t>
            </a:r>
            <a:r>
              <a:rPr lang="en-US" altLang="en-US" sz="2400" b="1" kern="1200" dirty="0">
                <a:solidFill>
                  <a:srgbClr val="006699"/>
                </a:solidFill>
                <a:latin typeface="+mj-lt"/>
                <a:cs typeface="+mn-cs"/>
                <a:sym typeface="Wingdings 3" panose="05040102010807070707" pitchFamily="18" charset="2"/>
              </a:rPr>
              <a:t>scheduling</a:t>
            </a:r>
          </a:p>
          <a:p>
            <a:pPr lvl="1">
              <a:lnSpc>
                <a:spcPct val="90000"/>
              </a:lnSpc>
            </a:pPr>
            <a:r>
              <a:rPr lang="en-US" altLang="en-US" sz="2400" dirty="0">
                <a:sym typeface="Wingdings 3" panose="05040102010807070707" pitchFamily="18" charset="2"/>
              </a:rPr>
              <a:t>If processes don</a:t>
            </a:r>
            <a:r>
              <a:rPr lang="ja-JP" altLang="en-US" sz="2400" dirty="0">
                <a:sym typeface="Wingdings 3" panose="05040102010807070707" pitchFamily="18" charset="2"/>
              </a:rPr>
              <a:t>’</a:t>
            </a:r>
            <a:r>
              <a:rPr lang="en-US" altLang="ja-JP" sz="2400" dirty="0">
                <a:sym typeface="Wingdings 3" panose="05040102010807070707" pitchFamily="18" charset="2"/>
              </a:rPr>
              <a:t>t fit in memory, </a:t>
            </a:r>
            <a:r>
              <a:rPr lang="en-US" altLang="ja-JP" sz="2400" b="1" kern="1200" dirty="0">
                <a:solidFill>
                  <a:srgbClr val="006699"/>
                </a:solidFill>
                <a:latin typeface="+mj-lt"/>
                <a:cs typeface="+mn-cs"/>
                <a:sym typeface="Wingdings 3" panose="05040102010807070707" pitchFamily="18" charset="2"/>
              </a:rPr>
              <a:t>swapping</a:t>
            </a:r>
            <a:r>
              <a:rPr lang="en-US" altLang="ja-JP" sz="2400" dirty="0">
                <a:sym typeface="Wingdings 3" panose="05040102010807070707" pitchFamily="18" charset="2"/>
              </a:rPr>
              <a:t> moves them in and out to run</a:t>
            </a:r>
          </a:p>
          <a:p>
            <a:pPr lvl="1">
              <a:lnSpc>
                <a:spcPct val="90000"/>
              </a:lnSpc>
            </a:pPr>
            <a:r>
              <a:rPr lang="en-US" altLang="en-US" sz="2400" b="1" kern="1200" dirty="0">
                <a:solidFill>
                  <a:srgbClr val="006699"/>
                </a:solidFill>
                <a:latin typeface="+mj-lt"/>
                <a:cs typeface="+mn-cs"/>
                <a:sym typeface="Wingdings 3" panose="05040102010807070707" pitchFamily="18" charset="2"/>
              </a:rPr>
              <a:t>Virtual</a:t>
            </a:r>
            <a:r>
              <a:rPr lang="en-US" altLang="en-US" sz="2400" b="1" dirty="0">
                <a:solidFill>
                  <a:srgbClr val="3366FF"/>
                </a:solidFill>
                <a:sym typeface="Wingdings 3" panose="05040102010807070707" pitchFamily="18" charset="2"/>
              </a:rPr>
              <a:t> </a:t>
            </a:r>
            <a:r>
              <a:rPr lang="en-US" altLang="en-US" sz="2400" b="1" kern="1200" dirty="0">
                <a:solidFill>
                  <a:srgbClr val="006699"/>
                </a:solidFill>
                <a:latin typeface="+mj-lt"/>
                <a:cs typeface="+mn-cs"/>
                <a:sym typeface="Wingdings 3" panose="05040102010807070707" pitchFamily="18" charset="2"/>
              </a:rPr>
              <a:t>memory</a:t>
            </a:r>
            <a:r>
              <a:rPr lang="en-US" altLang="en-US" sz="2400" b="1" dirty="0">
                <a:solidFill>
                  <a:srgbClr val="3366FF"/>
                </a:solidFill>
                <a:sym typeface="Wingdings 3" panose="05040102010807070707" pitchFamily="18" charset="2"/>
              </a:rPr>
              <a:t> </a:t>
            </a:r>
            <a:r>
              <a:rPr lang="en-US" altLang="en-US" sz="24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a:lnSpc>
                <a:spcPct val="90000"/>
              </a:lnSpc>
            </a:pPr>
            <a:r>
              <a:rPr lang="en-US" altLang="en-US" sz="2400" b="1" kern="1200" dirty="0">
                <a:solidFill>
                  <a:srgbClr val="006699"/>
                </a:solidFill>
                <a:latin typeface="+mj-lt"/>
                <a:cs typeface="+mn-cs"/>
              </a:rPr>
              <a:t>Dual-mode</a:t>
            </a:r>
            <a:r>
              <a:rPr lang="en-US" altLang="en-US" sz="2400" b="1" dirty="0">
                <a:solidFill>
                  <a:srgbClr val="3366FF"/>
                </a:solidFill>
              </a:rPr>
              <a:t> </a:t>
            </a:r>
            <a:r>
              <a:rPr lang="en-US" altLang="en-US" sz="2400" dirty="0"/>
              <a:t>operation allows OS to protect itself and other system components</a:t>
            </a:r>
          </a:p>
          <a:p>
            <a:pPr lvl="1">
              <a:lnSpc>
                <a:spcPct val="90000"/>
              </a:lnSpc>
            </a:pPr>
            <a:r>
              <a:rPr lang="en-US" altLang="en-US" sz="2400" b="1" kern="1200" dirty="0">
                <a:solidFill>
                  <a:srgbClr val="006699"/>
                </a:solidFill>
                <a:latin typeface="+mj-lt"/>
                <a:cs typeface="+mn-cs"/>
              </a:rPr>
              <a:t>User</a:t>
            </a:r>
            <a:r>
              <a:rPr lang="en-US" altLang="en-US" sz="2400" b="1" dirty="0">
                <a:solidFill>
                  <a:srgbClr val="3366FF"/>
                </a:solidFill>
              </a:rPr>
              <a:t> </a:t>
            </a:r>
            <a:r>
              <a:rPr lang="en-US" altLang="en-US" sz="2400" b="1" kern="1200" dirty="0">
                <a:solidFill>
                  <a:srgbClr val="006699"/>
                </a:solidFill>
                <a:latin typeface="+mj-lt"/>
                <a:cs typeface="+mn-cs"/>
              </a:rPr>
              <a:t>mode</a:t>
            </a:r>
            <a:r>
              <a:rPr lang="en-US" altLang="en-US" sz="2400" b="1" dirty="0">
                <a:solidFill>
                  <a:srgbClr val="3366FF"/>
                </a:solidFill>
              </a:rPr>
              <a:t> </a:t>
            </a:r>
            <a:r>
              <a:rPr lang="en-US" altLang="en-US" sz="2400" dirty="0"/>
              <a:t>and </a:t>
            </a:r>
            <a:r>
              <a:rPr lang="en-US" altLang="en-US" sz="2400" b="1" kern="1200" dirty="0">
                <a:solidFill>
                  <a:srgbClr val="006699"/>
                </a:solidFill>
                <a:latin typeface="+mj-lt"/>
                <a:cs typeface="+mn-cs"/>
              </a:rPr>
              <a:t>kernel</a:t>
            </a:r>
            <a:r>
              <a:rPr lang="en-US" altLang="en-US" sz="2400" b="1" dirty="0">
                <a:solidFill>
                  <a:srgbClr val="3366FF"/>
                </a:solidFill>
              </a:rPr>
              <a:t> </a:t>
            </a:r>
            <a:r>
              <a:rPr lang="en-US" altLang="en-US" sz="2400" b="1" kern="1200" dirty="0">
                <a:solidFill>
                  <a:srgbClr val="006699"/>
                </a:solidFill>
                <a:latin typeface="+mj-lt"/>
                <a:cs typeface="+mn-cs"/>
              </a:rPr>
              <a:t>mode</a:t>
            </a:r>
            <a:r>
              <a:rPr lang="en-US" altLang="en-US" sz="2400" b="1" dirty="0">
                <a:solidFill>
                  <a:srgbClr val="3366FF"/>
                </a:solidFill>
              </a:rPr>
              <a:t> </a:t>
            </a:r>
          </a:p>
          <a:p>
            <a:pPr>
              <a:lnSpc>
                <a:spcPct val="90000"/>
              </a:lnSpc>
            </a:pPr>
            <a:r>
              <a:rPr lang="en-US" altLang="en-US" sz="2400" b="1" kern="1200" dirty="0">
                <a:solidFill>
                  <a:srgbClr val="006699"/>
                </a:solidFill>
                <a:latin typeface="+mj-lt"/>
                <a:cs typeface="+mn-cs"/>
              </a:rPr>
              <a:t>Mode</a:t>
            </a:r>
            <a:r>
              <a:rPr lang="en-US" altLang="en-US" sz="2400" b="1" dirty="0">
                <a:solidFill>
                  <a:srgbClr val="3366FF"/>
                </a:solidFill>
              </a:rPr>
              <a:t> </a:t>
            </a:r>
            <a:r>
              <a:rPr lang="en-US" altLang="en-US" sz="2400" b="1" kern="1200" dirty="0">
                <a:solidFill>
                  <a:srgbClr val="006699"/>
                </a:solidFill>
                <a:latin typeface="+mj-lt"/>
                <a:cs typeface="+mn-cs"/>
              </a:rPr>
              <a:t>bit</a:t>
            </a:r>
            <a:r>
              <a:rPr lang="en-US" altLang="en-US" sz="2400" b="1" dirty="0">
                <a:solidFill>
                  <a:srgbClr val="3366FF"/>
                </a:solidFill>
              </a:rPr>
              <a:t> </a:t>
            </a:r>
            <a:r>
              <a:rPr lang="en-US" altLang="en-US" sz="2400" dirty="0"/>
              <a:t>provided by hardware </a:t>
            </a:r>
          </a:p>
          <a:p>
            <a:pPr lvl="1">
              <a:lnSpc>
                <a:spcPct val="90000"/>
              </a:lnSpc>
            </a:pPr>
            <a:r>
              <a:rPr lang="en-US" altLang="en-US" sz="2400" dirty="0"/>
              <a:t>Provides ability to </a:t>
            </a:r>
            <a:r>
              <a:rPr lang="en-US" altLang="en-US" sz="2400" b="1" dirty="0"/>
              <a:t>distinguish</a:t>
            </a:r>
            <a:r>
              <a:rPr lang="en-US" altLang="en-US" sz="2400" dirty="0"/>
              <a:t> when system is </a:t>
            </a:r>
            <a:r>
              <a:rPr lang="en-US" altLang="en-US" sz="2400" b="1" dirty="0"/>
              <a:t>running</a:t>
            </a:r>
            <a:r>
              <a:rPr lang="en-US" altLang="en-US" sz="2400" dirty="0"/>
              <a:t> </a:t>
            </a:r>
            <a:r>
              <a:rPr lang="en-US" altLang="en-US" sz="2400" b="1" dirty="0"/>
              <a:t>user</a:t>
            </a:r>
            <a:r>
              <a:rPr lang="en-US" altLang="en-US" sz="2400" dirty="0"/>
              <a:t> code or </a:t>
            </a:r>
            <a:r>
              <a:rPr lang="en-US" altLang="en-US" sz="2400" b="1" dirty="0"/>
              <a:t>kernel</a:t>
            </a:r>
            <a:r>
              <a:rPr lang="en-US" altLang="en-US" sz="2400" dirty="0"/>
              <a:t> code.</a:t>
            </a:r>
          </a:p>
          <a:p>
            <a:pPr lvl="1">
              <a:lnSpc>
                <a:spcPct val="90000"/>
              </a:lnSpc>
            </a:pPr>
            <a:r>
              <a:rPr lang="en-US" altLang="en-US" sz="2400" dirty="0"/>
              <a:t>When a user is running </a:t>
            </a:r>
            <a:r>
              <a:rPr lang="en-US" altLang="en-US" sz="2400" dirty="0">
                <a:sym typeface="Wingdings" panose="05000000000000000000" pitchFamily="2" charset="2"/>
              </a:rPr>
              <a:t> mode bit is “user”</a:t>
            </a:r>
          </a:p>
          <a:p>
            <a:pPr lvl="1">
              <a:lnSpc>
                <a:spcPct val="90000"/>
              </a:lnSpc>
            </a:pPr>
            <a:r>
              <a:rPr lang="en-US" altLang="en-US" sz="2400" dirty="0"/>
              <a:t>When kernel code is executing  </a:t>
            </a:r>
            <a:r>
              <a:rPr lang="en-US" altLang="en-US" sz="2400" dirty="0">
                <a:sym typeface="Wingdings" panose="05000000000000000000" pitchFamily="2" charset="2"/>
              </a:rPr>
              <a:t> mode bit is “kernel”</a:t>
            </a:r>
          </a:p>
          <a:p>
            <a:pPr>
              <a:lnSpc>
                <a:spcPct val="90000"/>
              </a:lnSpc>
            </a:pPr>
            <a:r>
              <a:rPr lang="en-US" altLang="en-US" sz="2400" dirty="0">
                <a:sym typeface="Wingdings" panose="05000000000000000000" pitchFamily="2" charset="2"/>
              </a:rPr>
              <a:t>How do we </a:t>
            </a:r>
            <a:r>
              <a:rPr lang="en-US" altLang="en-US" sz="2400" b="1" dirty="0">
                <a:sym typeface="Wingdings" panose="05000000000000000000" pitchFamily="2" charset="2"/>
              </a:rPr>
              <a:t>guarantee</a:t>
            </a:r>
            <a:r>
              <a:rPr lang="en-US" altLang="en-US" sz="2400" dirty="0">
                <a:sym typeface="Wingdings" panose="05000000000000000000" pitchFamily="2" charset="2"/>
              </a:rPr>
              <a:t> that u</a:t>
            </a:r>
            <a:r>
              <a:rPr lang="en-US" altLang="en-US" sz="2400" b="1" dirty="0">
                <a:sym typeface="Wingdings" panose="05000000000000000000" pitchFamily="2" charset="2"/>
              </a:rPr>
              <a:t>ser does not explicitly set the mode bit to “kernel”?</a:t>
            </a:r>
          </a:p>
          <a:p>
            <a:pPr lvl="1">
              <a:lnSpc>
                <a:spcPct val="90000"/>
              </a:lnSpc>
            </a:pPr>
            <a:r>
              <a:rPr lang="en-US" altLang="en-US" sz="2400" dirty="0"/>
              <a:t>System call changes mode to kernel, return from call resets it to user</a:t>
            </a:r>
          </a:p>
          <a:p>
            <a:pPr lvl="1">
              <a:lnSpc>
                <a:spcPct val="90000"/>
              </a:lnSpc>
            </a:pPr>
            <a:r>
              <a:rPr lang="en-US" altLang="en-US" sz="2400" dirty="0"/>
              <a:t>Some instructions designated as </a:t>
            </a:r>
            <a:r>
              <a:rPr lang="en-US" altLang="en-US" sz="2400" b="1" kern="1200" dirty="0">
                <a:solidFill>
                  <a:srgbClr val="006699"/>
                </a:solidFill>
                <a:latin typeface="+mj-lt"/>
                <a:cs typeface="+mn-cs"/>
              </a:rPr>
              <a:t>privileged</a:t>
            </a:r>
            <a:r>
              <a:rPr lang="en-US" altLang="en-US" sz="2400"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923330"/>
          </a:xfrm>
          <a:prstGeom prst="rect">
            <a:avLst/>
          </a:prstGeom>
          <a:noFill/>
        </p:spPr>
        <p:txBody>
          <a:bodyPr wrap="square">
            <a:spAutoFit/>
          </a:bodyPr>
          <a:lstStyle/>
          <a:p>
            <a:pPr marL="285750" indent="-285750">
              <a:buFont typeface="Arial" panose="020B0604020202020204" pitchFamily="34" charset="0"/>
              <a:buChar char="•"/>
            </a:pPr>
            <a:r>
              <a:rPr lang="en-US" dirty="0"/>
              <a:t>At system boot time, the hardware starts in kernel mode. The operating system is then loaded and starts user applications in user mode</a:t>
            </a: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r>
              <a:rPr lang="en-US" altLang="en-US" sz="2400" dirty="0"/>
              <a:t>Timer to prevent infinite loop (or process hogging resources)</a:t>
            </a:r>
          </a:p>
          <a:p>
            <a:pPr lvl="1"/>
            <a:r>
              <a:rPr lang="en-US" altLang="en-US" sz="2400" b="1" dirty="0"/>
              <a:t>Timer</a:t>
            </a:r>
            <a:r>
              <a:rPr lang="en-US" altLang="en-US" sz="2400" dirty="0"/>
              <a:t> is set to </a:t>
            </a:r>
            <a:r>
              <a:rPr lang="en-US" altLang="en-US" sz="2400" b="1" dirty="0"/>
              <a:t>interrupt the computer after some time period</a:t>
            </a:r>
          </a:p>
          <a:p>
            <a:pPr lvl="1"/>
            <a:r>
              <a:rPr lang="en-US" altLang="en-US" sz="2400" dirty="0"/>
              <a:t>Keep a </a:t>
            </a:r>
            <a:r>
              <a:rPr lang="en-US" altLang="en-US" sz="2400" b="1" dirty="0"/>
              <a:t>counter</a:t>
            </a:r>
            <a:r>
              <a:rPr lang="en-US" altLang="en-US" sz="2400" dirty="0"/>
              <a:t> that is </a:t>
            </a:r>
            <a:r>
              <a:rPr lang="en-US" altLang="en-US" sz="2400" b="1" dirty="0"/>
              <a:t>decremented by the physical clock</a:t>
            </a:r>
          </a:p>
          <a:p>
            <a:pPr lvl="1"/>
            <a:r>
              <a:rPr lang="en-US" altLang="en-US" sz="2400" b="1" dirty="0"/>
              <a:t>Operating</a:t>
            </a:r>
            <a:r>
              <a:rPr lang="en-US" altLang="en-US" sz="2400" dirty="0"/>
              <a:t> </a:t>
            </a:r>
            <a:r>
              <a:rPr lang="en-US" altLang="en-US" sz="2400" b="1" dirty="0"/>
              <a:t>system</a:t>
            </a:r>
            <a:r>
              <a:rPr lang="en-US" altLang="en-US" sz="2400" dirty="0"/>
              <a:t> set the </a:t>
            </a:r>
            <a:r>
              <a:rPr lang="en-US" altLang="en-US" sz="2400" b="1" dirty="0"/>
              <a:t>counter</a:t>
            </a:r>
            <a:r>
              <a:rPr lang="en-US" altLang="en-US" sz="2400" dirty="0"/>
              <a:t> (privileged instruction)</a:t>
            </a:r>
          </a:p>
          <a:p>
            <a:pPr lvl="1"/>
            <a:r>
              <a:rPr lang="en-US" altLang="en-US" sz="2400" dirty="0"/>
              <a:t>When </a:t>
            </a:r>
            <a:r>
              <a:rPr lang="en-US" altLang="en-US" sz="2400" b="1" dirty="0"/>
              <a:t>counter</a:t>
            </a:r>
            <a:r>
              <a:rPr lang="en-US" altLang="en-US" sz="2400" dirty="0"/>
              <a:t> turn to </a:t>
            </a:r>
            <a:r>
              <a:rPr lang="en-US" altLang="en-US" sz="2400" b="1" dirty="0"/>
              <a:t>zero</a:t>
            </a:r>
            <a:r>
              <a:rPr lang="en-US" altLang="en-US" sz="2400" dirty="0"/>
              <a:t>, it generate an </a:t>
            </a:r>
            <a:r>
              <a:rPr lang="en-US" altLang="en-US" sz="2400" b="1" dirty="0"/>
              <a:t>interrupt</a:t>
            </a:r>
          </a:p>
          <a:p>
            <a:pPr lvl="1"/>
            <a:r>
              <a:rPr lang="en-US" altLang="en-US" sz="2400" dirty="0"/>
              <a:t>Set up before scheduling process </a:t>
            </a:r>
            <a:r>
              <a:rPr lang="en-US" altLang="en-US" sz="2400" b="1" dirty="0"/>
              <a:t>to regain control or terminate program </a:t>
            </a:r>
            <a:r>
              <a:rPr lang="en-US" altLang="en-US" sz="2400" dirty="0"/>
              <a:t>that exceeds allotted time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sz="2800" dirty="0"/>
          </a:p>
          <a:p>
            <a:pPr>
              <a:lnSpc>
                <a:spcPct val="90000"/>
              </a:lnSpc>
            </a:pPr>
            <a:r>
              <a:rPr lang="en-US" altLang="en-US" sz="2800" dirty="0"/>
              <a:t>A process is a program in execution. It is a unit of work within the system. </a:t>
            </a:r>
            <a:r>
              <a:rPr lang="en-US" altLang="en-US" sz="2800" b="1" dirty="0"/>
              <a:t>Program</a:t>
            </a:r>
            <a:r>
              <a:rPr lang="en-US" altLang="en-US" sz="2800" dirty="0"/>
              <a:t> is a </a:t>
            </a:r>
            <a:r>
              <a:rPr lang="en-US" altLang="en-US" sz="2800" b="1" i="1" dirty="0"/>
              <a:t>passive entity;</a:t>
            </a:r>
            <a:r>
              <a:rPr lang="en-US" altLang="en-US" sz="2800" dirty="0"/>
              <a:t> </a:t>
            </a:r>
            <a:r>
              <a:rPr lang="en-US" altLang="en-US" sz="2800" b="1" dirty="0"/>
              <a:t>process</a:t>
            </a:r>
            <a:r>
              <a:rPr lang="en-US" altLang="en-US" sz="2800" dirty="0"/>
              <a:t> is </a:t>
            </a:r>
            <a:r>
              <a:rPr lang="en-US" altLang="en-US" sz="2800" dirty="0">
                <a:solidFill>
                  <a:srgbClr val="000000"/>
                </a:solidFill>
              </a:rPr>
              <a:t>an </a:t>
            </a:r>
            <a:r>
              <a:rPr lang="en-US" altLang="en-US" sz="2800" b="1" i="1" dirty="0">
                <a:solidFill>
                  <a:srgbClr val="000000"/>
                </a:solidFill>
              </a:rPr>
              <a:t>active entity</a:t>
            </a:r>
            <a:r>
              <a:rPr lang="en-US" altLang="en-US" sz="2800" dirty="0"/>
              <a:t>.</a:t>
            </a:r>
          </a:p>
          <a:p>
            <a:pPr>
              <a:lnSpc>
                <a:spcPct val="90000"/>
              </a:lnSpc>
            </a:pPr>
            <a:r>
              <a:rPr lang="en-US" altLang="en-US" sz="2800" dirty="0"/>
              <a:t>Process needs resources to accomplish its task</a:t>
            </a:r>
          </a:p>
          <a:p>
            <a:pPr lvl="1">
              <a:lnSpc>
                <a:spcPct val="90000"/>
              </a:lnSpc>
            </a:pPr>
            <a:r>
              <a:rPr lang="en-US" altLang="en-US" sz="2800" b="1" dirty="0"/>
              <a:t>CPU, memory, I/O, files</a:t>
            </a:r>
          </a:p>
          <a:p>
            <a:pPr lvl="1">
              <a:lnSpc>
                <a:spcPct val="90000"/>
              </a:lnSpc>
            </a:pPr>
            <a:r>
              <a:rPr lang="en-US" altLang="en-US" sz="2800" dirty="0"/>
              <a:t>Initialization data</a:t>
            </a:r>
          </a:p>
          <a:p>
            <a:pPr>
              <a:lnSpc>
                <a:spcPct val="90000"/>
              </a:lnSpc>
            </a:pPr>
            <a:r>
              <a:rPr lang="en-US" altLang="en-US" sz="2800" b="1" dirty="0"/>
              <a:t>Process termination requires </a:t>
            </a:r>
            <a:r>
              <a:rPr lang="en-US" altLang="en-US" sz="2800" dirty="0"/>
              <a:t>reclaim of any reusable </a:t>
            </a:r>
            <a:r>
              <a:rPr lang="en-US" altLang="en-US" sz="2800" b="1" dirty="0"/>
              <a:t>resources</a:t>
            </a:r>
          </a:p>
          <a:p>
            <a:pPr>
              <a:lnSpc>
                <a:spcPct val="90000"/>
              </a:lnSpc>
              <a:buFont typeface="Monotype Sorts" pitchFamily="-84" charset="2"/>
              <a:buNone/>
            </a:pPr>
            <a:endParaRPr lang="en-US" alt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eaLnBrk="1" hangingPunct="1"/>
            <a:r>
              <a:rPr lang="en-US" altLang="en-US"/>
              <a:t>Chapter 1: Introduction</a:t>
            </a: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Structure</a:t>
            </a:r>
          </a:p>
          <a:p>
            <a:r>
              <a:rPr lang="en-US" altLang="en-US" dirty="0"/>
              <a:t>Operating-System Operations</a:t>
            </a:r>
          </a:p>
          <a:p>
            <a:r>
              <a:rPr lang="en-US" altLang="en-US" dirty="0"/>
              <a:t>Process Management</a:t>
            </a:r>
          </a:p>
          <a:p>
            <a:r>
              <a:rPr lang="en-US" altLang="en-US" dirty="0"/>
              <a:t>Memory Management</a:t>
            </a:r>
          </a:p>
          <a:p>
            <a:r>
              <a:rPr lang="en-US" altLang="en-US" dirty="0"/>
              <a:t>Storage Management</a:t>
            </a:r>
          </a:p>
          <a:p>
            <a:r>
              <a:rPr lang="en-US" altLang="en-US" dirty="0"/>
              <a:t>Protection and Security</a:t>
            </a:r>
          </a:p>
          <a:p>
            <a:r>
              <a:rPr lang="en-US" altLang="en-US" dirty="0"/>
              <a:t>Kernel Data Structures</a:t>
            </a:r>
          </a:p>
          <a:p>
            <a:r>
              <a:rPr lang="en-US" altLang="en-US" dirty="0"/>
              <a:t>Computing Environments</a:t>
            </a:r>
          </a:p>
          <a:p>
            <a:r>
              <a:rPr lang="en-US" altLang="en-US" dirty="0"/>
              <a:t>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sz="2400" dirty="0"/>
          </a:p>
          <a:p>
            <a:pPr>
              <a:lnSpc>
                <a:spcPct val="90000"/>
              </a:lnSpc>
            </a:pPr>
            <a:r>
              <a:rPr lang="en-US" altLang="en-US" sz="2400" dirty="0"/>
              <a:t>Single-threaded process has one </a:t>
            </a:r>
            <a:r>
              <a:rPr lang="en-US" altLang="en-US" sz="2400" b="1" kern="1200" dirty="0">
                <a:solidFill>
                  <a:srgbClr val="006699"/>
                </a:solidFill>
                <a:latin typeface="+mj-lt"/>
                <a:cs typeface="+mn-cs"/>
              </a:rPr>
              <a:t>program</a:t>
            </a:r>
            <a:r>
              <a:rPr lang="en-US" altLang="en-US" sz="2400" b="1" dirty="0">
                <a:solidFill>
                  <a:srgbClr val="3366FF"/>
                </a:solidFill>
              </a:rPr>
              <a:t> </a:t>
            </a:r>
            <a:r>
              <a:rPr lang="en-US" altLang="en-US" sz="2400" b="1" kern="1200" dirty="0">
                <a:solidFill>
                  <a:srgbClr val="006699"/>
                </a:solidFill>
                <a:latin typeface="+mj-lt"/>
                <a:cs typeface="+mn-cs"/>
              </a:rPr>
              <a:t>counter</a:t>
            </a:r>
            <a:r>
              <a:rPr lang="en-US" altLang="en-US" sz="2800" b="1" dirty="0">
                <a:solidFill>
                  <a:srgbClr val="3366FF"/>
                </a:solidFill>
              </a:rPr>
              <a:t> </a:t>
            </a:r>
            <a:r>
              <a:rPr lang="en-US" altLang="en-US" sz="2400" dirty="0"/>
              <a:t>specifying </a:t>
            </a:r>
            <a:r>
              <a:rPr lang="en-US" altLang="en-US" sz="2400" b="1" dirty="0"/>
              <a:t>location of next instruction </a:t>
            </a:r>
            <a:r>
              <a:rPr lang="en-US" altLang="en-US" sz="2400" dirty="0"/>
              <a:t>to execute</a:t>
            </a:r>
          </a:p>
          <a:p>
            <a:pPr lvl="1">
              <a:lnSpc>
                <a:spcPct val="90000"/>
              </a:lnSpc>
            </a:pPr>
            <a:r>
              <a:rPr lang="en-US" altLang="en-US" sz="2400" dirty="0"/>
              <a:t>Process executes instructions sequentially, one at a time, until completion</a:t>
            </a:r>
          </a:p>
          <a:p>
            <a:pPr>
              <a:lnSpc>
                <a:spcPct val="90000"/>
              </a:lnSpc>
            </a:pPr>
            <a:r>
              <a:rPr lang="en-US" altLang="en-US" sz="2400" dirty="0"/>
              <a:t>Multi-threaded process has </a:t>
            </a:r>
            <a:r>
              <a:rPr lang="en-US" altLang="en-US" sz="2400" b="1" dirty="0"/>
              <a:t>one program counter per thread</a:t>
            </a:r>
          </a:p>
          <a:p>
            <a:pPr>
              <a:lnSpc>
                <a:spcPct val="90000"/>
              </a:lnSpc>
            </a:pPr>
            <a:r>
              <a:rPr lang="en-US" altLang="en-US" sz="2400" dirty="0"/>
              <a:t>Typically, system has many processes, some user, some operating system running concurrently on one or more CPUs</a:t>
            </a:r>
          </a:p>
          <a:p>
            <a:pPr lvl="1">
              <a:lnSpc>
                <a:spcPct val="90000"/>
              </a:lnSpc>
            </a:pPr>
            <a:r>
              <a:rPr lang="en-US" altLang="en-US" sz="2400" dirty="0"/>
              <a:t>Concurrency by multiplexing the CPUs among the processes / threads</a:t>
            </a:r>
          </a:p>
          <a:p>
            <a:pPr>
              <a:lnSpc>
                <a:spcPct val="90000"/>
              </a:lnSpc>
              <a:buFont typeface="Monotype Sorts" pitchFamily="-84" charset="2"/>
              <a:buNone/>
            </a:pPr>
            <a:endParaRPr lang="en-US" altLang="en-US" sz="2400" dirty="0"/>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a:buNone/>
            </a:pPr>
            <a:r>
              <a:rPr kumimoji="0" lang="en-US" altLang="en-US" sz="2800" dirty="0"/>
              <a:t>The </a:t>
            </a:r>
            <a:r>
              <a:rPr kumimoji="0" lang="en-US" altLang="en-US" sz="2800" b="1" dirty="0"/>
              <a:t>operating system is responsible </a:t>
            </a:r>
            <a:r>
              <a:rPr kumimoji="0" lang="en-US" altLang="en-US" sz="2800" dirty="0"/>
              <a:t>for the following activities in connection with process management:</a:t>
            </a:r>
            <a:endParaRPr lang="en-US" altLang="en-US" sz="2800" dirty="0"/>
          </a:p>
          <a:p>
            <a:r>
              <a:rPr lang="en-US" altLang="en-US" sz="2800" b="1" dirty="0"/>
              <a:t>Creating and deleting both user and system processes</a:t>
            </a:r>
          </a:p>
          <a:p>
            <a:r>
              <a:rPr lang="en-US" altLang="en-US" sz="2800" b="1" dirty="0"/>
              <a:t>Suspending</a:t>
            </a:r>
            <a:r>
              <a:rPr lang="en-US" altLang="en-US" sz="2800" dirty="0"/>
              <a:t> and </a:t>
            </a:r>
            <a:r>
              <a:rPr lang="en-US" altLang="en-US" sz="2800" b="1" dirty="0"/>
              <a:t>resuming processes</a:t>
            </a:r>
          </a:p>
          <a:p>
            <a:r>
              <a:rPr lang="en-US" altLang="en-US" sz="2800" dirty="0"/>
              <a:t>Providing mechanisms for </a:t>
            </a:r>
            <a:r>
              <a:rPr lang="en-US" altLang="en-US" sz="2800" b="1" dirty="0"/>
              <a:t>process synchronization</a:t>
            </a:r>
          </a:p>
          <a:p>
            <a:r>
              <a:rPr lang="en-US" altLang="en-US" sz="2800" dirty="0"/>
              <a:t>Providing mechanisms for </a:t>
            </a:r>
            <a:r>
              <a:rPr lang="en-US" altLang="en-US" sz="2800" b="1" dirty="0"/>
              <a:t>process communication</a:t>
            </a:r>
          </a:p>
          <a:p>
            <a:r>
              <a:rPr lang="en-US" altLang="en-US" sz="2800" dirty="0"/>
              <a:t>Providing mechanisms for </a:t>
            </a:r>
            <a:r>
              <a:rPr lang="en-US" altLang="en-US" sz="2800" b="1" dirty="0"/>
              <a:t>deadlock handling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r>
              <a:rPr lang="en-US" altLang="en-US" sz="2800" dirty="0"/>
              <a:t>To </a:t>
            </a:r>
            <a:r>
              <a:rPr lang="en-US" altLang="en-US" sz="2800" b="1" dirty="0"/>
              <a:t>execute a program </a:t>
            </a:r>
            <a:r>
              <a:rPr lang="en-US" altLang="en-US" sz="2800" dirty="0"/>
              <a:t>all (or part) of the </a:t>
            </a:r>
            <a:r>
              <a:rPr lang="en-US" altLang="en-US" sz="2800" b="1" dirty="0"/>
              <a:t>instructions</a:t>
            </a:r>
            <a:r>
              <a:rPr lang="en-US" altLang="en-US" sz="2800" dirty="0"/>
              <a:t> must be in </a:t>
            </a:r>
            <a:r>
              <a:rPr lang="en-US" altLang="en-US" sz="2800" b="1" dirty="0"/>
              <a:t>memory</a:t>
            </a:r>
          </a:p>
          <a:p>
            <a:r>
              <a:rPr lang="en-US" altLang="en-US" sz="2800" b="1" dirty="0"/>
              <a:t>All</a:t>
            </a:r>
            <a:r>
              <a:rPr lang="en-US" altLang="en-US" sz="2800" dirty="0"/>
              <a:t>  (or part) of the </a:t>
            </a:r>
            <a:r>
              <a:rPr lang="en-US" altLang="en-US" sz="2800" b="1" dirty="0"/>
              <a:t>data</a:t>
            </a:r>
            <a:r>
              <a:rPr lang="en-US" altLang="en-US" sz="2800" dirty="0"/>
              <a:t> that is </a:t>
            </a:r>
            <a:r>
              <a:rPr lang="en-US" altLang="en-US" sz="2800" b="1" dirty="0"/>
              <a:t>needed</a:t>
            </a:r>
            <a:r>
              <a:rPr lang="en-US" altLang="en-US" sz="2800" dirty="0"/>
              <a:t> by the </a:t>
            </a:r>
            <a:r>
              <a:rPr lang="en-US" altLang="en-US" sz="2800" b="1" dirty="0"/>
              <a:t>program</a:t>
            </a:r>
            <a:r>
              <a:rPr lang="en-US" altLang="en-US" sz="2800" dirty="0"/>
              <a:t> must be in </a:t>
            </a:r>
            <a:r>
              <a:rPr lang="en-US" altLang="en-US" sz="2800" b="1" dirty="0"/>
              <a:t>memory</a:t>
            </a:r>
            <a:endParaRPr lang="en-US" altLang="en-US" sz="1050" b="1" dirty="0"/>
          </a:p>
          <a:p>
            <a:r>
              <a:rPr lang="en-US" altLang="en-US" sz="2800" b="1" dirty="0"/>
              <a:t>Memory management </a:t>
            </a:r>
            <a:r>
              <a:rPr lang="en-US" altLang="en-US" sz="2800" dirty="0"/>
              <a:t>determines </a:t>
            </a:r>
            <a:r>
              <a:rPr lang="en-US" altLang="en-US" sz="2800" b="1" dirty="0"/>
              <a:t>what</a:t>
            </a:r>
            <a:r>
              <a:rPr lang="en-US" altLang="en-US" sz="2800" dirty="0"/>
              <a:t> is in </a:t>
            </a:r>
            <a:r>
              <a:rPr lang="en-US" altLang="en-US" sz="2800" b="1" dirty="0"/>
              <a:t>memory</a:t>
            </a:r>
            <a:r>
              <a:rPr lang="en-US" altLang="en-US" sz="2800" dirty="0"/>
              <a:t> and </a:t>
            </a:r>
            <a:r>
              <a:rPr lang="en-US" altLang="en-US" sz="2800" b="1" dirty="0"/>
              <a:t>when</a:t>
            </a:r>
          </a:p>
          <a:p>
            <a:pPr lvl="1"/>
            <a:r>
              <a:rPr lang="en-US" altLang="en-US" sz="2800" dirty="0"/>
              <a:t>Optimizing CPU utilization and computer response to users</a:t>
            </a:r>
            <a:endParaRPr lang="en-US" altLang="en-US" sz="1050" dirty="0"/>
          </a:p>
          <a:p>
            <a:pPr lvl="1">
              <a:buFont typeface="Monotype Sorts" pitchFamily="-84" charset="2"/>
              <a:buNone/>
            </a:pPr>
            <a:endParaRPr lang="en-US" alt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24910"/>
            <a:ext cx="8744607" cy="4839303"/>
          </a:xfrm>
        </p:spPr>
        <p:txBody>
          <a:bodyPr/>
          <a:lstStyle/>
          <a:p>
            <a:r>
              <a:rPr lang="en-US" altLang="en-US" sz="2800" dirty="0"/>
              <a:t>Memory management activities</a:t>
            </a:r>
          </a:p>
          <a:p>
            <a:pPr lvl="1"/>
            <a:r>
              <a:rPr lang="en-US" altLang="en-US" sz="2800" b="1" dirty="0"/>
              <a:t>Keeping track of which parts of memory are currently being used and by whom</a:t>
            </a:r>
          </a:p>
          <a:p>
            <a:pPr lvl="1"/>
            <a:r>
              <a:rPr lang="en-US" altLang="en-US" sz="2800" b="1" dirty="0"/>
              <a:t>Deciding which processes </a:t>
            </a:r>
            <a:r>
              <a:rPr lang="en-US" altLang="en-US" sz="2800" dirty="0"/>
              <a:t>(or parts thereof) and data to </a:t>
            </a:r>
            <a:r>
              <a:rPr lang="en-US" altLang="en-US" sz="2800" b="1" dirty="0"/>
              <a:t>move into and out of memory</a:t>
            </a:r>
          </a:p>
          <a:p>
            <a:pPr lvl="1"/>
            <a:r>
              <a:rPr lang="en-US" altLang="en-US" sz="2800" b="1" dirty="0"/>
              <a:t>Allocating</a:t>
            </a:r>
            <a:r>
              <a:rPr lang="en-US" altLang="en-US" sz="2800" dirty="0"/>
              <a:t> and </a:t>
            </a:r>
            <a:r>
              <a:rPr lang="en-US" altLang="en-US" sz="2800" b="1" dirty="0"/>
              <a:t>deallocating</a:t>
            </a:r>
            <a:r>
              <a:rPr lang="en-US" altLang="en-US" sz="2800" dirty="0"/>
              <a:t> </a:t>
            </a:r>
            <a:r>
              <a:rPr lang="en-US" altLang="en-US" sz="2800" b="1" dirty="0"/>
              <a:t>memory space </a:t>
            </a:r>
            <a:r>
              <a:rPr lang="en-US" altLang="en-US" sz="2800" dirty="0"/>
              <a:t>as needed</a:t>
            </a:r>
          </a:p>
          <a:p>
            <a:pPr lvl="1">
              <a:buFont typeface="Monotype Sorts" pitchFamily="-84" charset="2"/>
              <a:buNone/>
            </a:pPr>
            <a:endParaRPr lang="en-US" altLang="en-US" sz="2800" dirty="0"/>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7748781" cy="5127617"/>
          </a:xfrm>
        </p:spPr>
        <p:txBody>
          <a:bodyPr/>
          <a:lstStyle/>
          <a:p>
            <a:pPr>
              <a:lnSpc>
                <a:spcPct val="90000"/>
              </a:lnSpc>
            </a:pPr>
            <a:r>
              <a:rPr lang="en-US" altLang="en-US" sz="2800" dirty="0"/>
              <a:t>OS </a:t>
            </a:r>
            <a:r>
              <a:rPr lang="en-US" altLang="en-US" sz="2800" b="1" dirty="0"/>
              <a:t>provides</a:t>
            </a:r>
            <a:r>
              <a:rPr lang="en-US" altLang="en-US" sz="2800" dirty="0"/>
              <a:t> uniform, logical </a:t>
            </a:r>
            <a:r>
              <a:rPr lang="en-US" altLang="en-US" sz="2800" b="1" dirty="0"/>
              <a:t>view of information storage</a:t>
            </a:r>
          </a:p>
          <a:p>
            <a:pPr lvl="1">
              <a:lnSpc>
                <a:spcPct val="90000"/>
              </a:lnSpc>
            </a:pPr>
            <a:r>
              <a:rPr lang="en-US" altLang="en-US" sz="2800" b="1" dirty="0"/>
              <a:t>Abstracts physical properties to logical storage unit</a:t>
            </a:r>
            <a:r>
              <a:rPr lang="en-US" altLang="en-US" sz="2800" dirty="0"/>
              <a:t>  - </a:t>
            </a:r>
            <a:r>
              <a:rPr lang="en-US" altLang="en-US" sz="2800" b="1" kern="1200" dirty="0">
                <a:solidFill>
                  <a:srgbClr val="006699"/>
                </a:solidFill>
                <a:latin typeface="+mj-lt"/>
                <a:cs typeface="+mn-cs"/>
              </a:rPr>
              <a:t>file</a:t>
            </a:r>
          </a:p>
          <a:p>
            <a:pPr lvl="1">
              <a:lnSpc>
                <a:spcPct val="90000"/>
              </a:lnSpc>
            </a:pPr>
            <a:r>
              <a:rPr lang="en-US" altLang="en-US" sz="2800" b="1" dirty="0"/>
              <a:t>Each medium is controlled by device</a:t>
            </a:r>
            <a:r>
              <a:rPr lang="en-US" altLang="en-US" sz="2800" dirty="0"/>
              <a:t> (i.e., disk drive, tape drive)</a:t>
            </a:r>
          </a:p>
          <a:p>
            <a:pPr lvl="2">
              <a:lnSpc>
                <a:spcPct val="90000"/>
              </a:lnSpc>
            </a:pPr>
            <a:r>
              <a:rPr lang="en-US" altLang="en-US" sz="2800" dirty="0"/>
              <a:t>Varying properties include access speed, capacity, data-transfer rate, access method (sequential or random)</a:t>
            </a:r>
          </a:p>
          <a:p>
            <a:pPr lvl="2">
              <a:lnSpc>
                <a:spcPct val="90000"/>
              </a:lnSpc>
            </a:pPr>
            <a:endParaRPr lang="en-US" altLang="en-US" sz="1050" dirty="0"/>
          </a:p>
          <a:p>
            <a:pPr>
              <a:lnSpc>
                <a:spcPct val="90000"/>
              </a:lnSpc>
            </a:pPr>
            <a:endParaRPr lang="en-US"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lvl="2">
              <a:lnSpc>
                <a:spcPct val="90000"/>
              </a:lnSpc>
            </a:pPr>
            <a:endParaRPr lang="en-US" altLang="en-US" sz="1000" dirty="0"/>
          </a:p>
          <a:p>
            <a:pPr>
              <a:lnSpc>
                <a:spcPct val="90000"/>
              </a:lnSpc>
            </a:pPr>
            <a:r>
              <a:rPr lang="en-US" altLang="en-US" sz="2400" dirty="0"/>
              <a:t>File-System management</a:t>
            </a:r>
          </a:p>
          <a:p>
            <a:pPr lvl="1">
              <a:lnSpc>
                <a:spcPct val="90000"/>
              </a:lnSpc>
            </a:pPr>
            <a:r>
              <a:rPr lang="en-US" altLang="en-US" sz="2400" dirty="0"/>
              <a:t>Files usually organized into directories</a:t>
            </a:r>
          </a:p>
          <a:p>
            <a:pPr lvl="1">
              <a:lnSpc>
                <a:spcPct val="90000"/>
              </a:lnSpc>
            </a:pPr>
            <a:r>
              <a:rPr lang="en-US" altLang="en-US" sz="2400" b="1" dirty="0"/>
              <a:t>Access control </a:t>
            </a:r>
            <a:r>
              <a:rPr lang="en-US" altLang="en-US" sz="2400" dirty="0"/>
              <a:t>on most systems to determine who can access what</a:t>
            </a:r>
          </a:p>
          <a:p>
            <a:pPr lvl="1">
              <a:lnSpc>
                <a:spcPct val="90000"/>
              </a:lnSpc>
            </a:pPr>
            <a:r>
              <a:rPr lang="en-US" altLang="en-US" sz="2400" dirty="0"/>
              <a:t>OS </a:t>
            </a:r>
            <a:r>
              <a:rPr lang="en-US" altLang="en-US" sz="2400" b="1" dirty="0"/>
              <a:t>activities</a:t>
            </a:r>
            <a:r>
              <a:rPr lang="en-US" altLang="en-US" sz="2400" dirty="0"/>
              <a:t> include</a:t>
            </a:r>
          </a:p>
          <a:p>
            <a:pPr lvl="2">
              <a:lnSpc>
                <a:spcPct val="90000"/>
              </a:lnSpc>
            </a:pPr>
            <a:r>
              <a:rPr lang="en-US" altLang="en-US" sz="2400" b="1" dirty="0"/>
              <a:t>Creating and deleting files </a:t>
            </a:r>
            <a:r>
              <a:rPr lang="en-US" altLang="en-US" sz="2400" dirty="0"/>
              <a:t>and </a:t>
            </a:r>
            <a:r>
              <a:rPr lang="en-US" altLang="en-US" sz="2400" b="1" dirty="0"/>
              <a:t>directories</a:t>
            </a:r>
          </a:p>
          <a:p>
            <a:pPr lvl="2">
              <a:lnSpc>
                <a:spcPct val="90000"/>
              </a:lnSpc>
            </a:pPr>
            <a:r>
              <a:rPr lang="en-US" altLang="en-US" sz="2400" b="1" dirty="0"/>
              <a:t>Primitives</a:t>
            </a:r>
            <a:r>
              <a:rPr lang="en-US" altLang="en-US" sz="2400" dirty="0"/>
              <a:t> to </a:t>
            </a:r>
            <a:r>
              <a:rPr lang="en-US" altLang="en-US" sz="2400" b="1" dirty="0"/>
              <a:t>manipulate files and directories</a:t>
            </a:r>
          </a:p>
          <a:p>
            <a:pPr lvl="2">
              <a:lnSpc>
                <a:spcPct val="90000"/>
              </a:lnSpc>
            </a:pPr>
            <a:r>
              <a:rPr lang="en-US" altLang="en-US" sz="2400" b="1" dirty="0"/>
              <a:t>Mapping files onto secondary storage</a:t>
            </a:r>
          </a:p>
          <a:p>
            <a:pPr lvl="2">
              <a:lnSpc>
                <a:spcPct val="90000"/>
              </a:lnSpc>
            </a:pPr>
            <a:r>
              <a:rPr lang="en-US" altLang="en-US" sz="2400" b="1" dirty="0"/>
              <a:t>Backup files onto stable </a:t>
            </a:r>
            <a:r>
              <a:rPr lang="en-US" altLang="en-US" sz="2400" dirty="0"/>
              <a:t>(non-volatile) storage media</a:t>
            </a: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r>
              <a:rPr lang="en-US" altLang="en-US" sz="2400" dirty="0"/>
              <a:t>Usually</a:t>
            </a:r>
            <a:r>
              <a:rPr lang="en-US" altLang="en-US" sz="2400" b="1" kern="1200" dirty="0">
                <a:solidFill>
                  <a:srgbClr val="006699"/>
                </a:solidFill>
                <a:latin typeface="+mj-lt"/>
                <a:cs typeface="+mn-cs"/>
              </a:rPr>
              <a:t>,</a:t>
            </a:r>
            <a:r>
              <a:rPr lang="en-US" altLang="en-US" sz="2400" dirty="0"/>
              <a:t> disks are used to store data that does not fit in main memory or data that must be kept for a </a:t>
            </a:r>
            <a:r>
              <a:rPr lang="ja-JP" altLang="en-US" sz="2400" dirty="0"/>
              <a:t>“</a:t>
            </a:r>
            <a:r>
              <a:rPr lang="en-US" altLang="ja-JP" sz="2400" dirty="0"/>
              <a:t>long</a:t>
            </a:r>
            <a:r>
              <a:rPr lang="ja-JP" altLang="en-US" sz="2400" dirty="0"/>
              <a:t>”</a:t>
            </a:r>
            <a:r>
              <a:rPr lang="en-US" altLang="ja-JP" sz="2400" dirty="0"/>
              <a:t> period of time</a:t>
            </a:r>
          </a:p>
          <a:p>
            <a:r>
              <a:rPr lang="en-US" altLang="en-US" sz="2400" dirty="0"/>
              <a:t>Entire speed of computer operation hinges on disk subsystem and its algorithms</a:t>
            </a:r>
          </a:p>
          <a:p>
            <a:r>
              <a:rPr lang="en-US" altLang="en-US" sz="2400" dirty="0"/>
              <a:t>OS activities</a:t>
            </a:r>
          </a:p>
          <a:p>
            <a:pPr lvl="1"/>
            <a:r>
              <a:rPr lang="en-US" altLang="en-US" sz="2400" b="1" dirty="0"/>
              <a:t>Mounting</a:t>
            </a:r>
            <a:r>
              <a:rPr lang="en-US" altLang="en-US" sz="2400" dirty="0"/>
              <a:t> and </a:t>
            </a:r>
            <a:r>
              <a:rPr lang="en-US" altLang="en-US" sz="2400" b="1" dirty="0"/>
              <a:t>unmounting</a:t>
            </a:r>
          </a:p>
          <a:p>
            <a:pPr lvl="1"/>
            <a:r>
              <a:rPr lang="en-US" altLang="en-US" sz="2400" dirty="0"/>
              <a:t>Free-space management</a:t>
            </a:r>
          </a:p>
          <a:p>
            <a:pPr lvl="1"/>
            <a:r>
              <a:rPr lang="en-US" altLang="en-US" sz="2400" dirty="0"/>
              <a:t>Storage allocation</a:t>
            </a:r>
          </a:p>
          <a:p>
            <a:pPr lvl="1"/>
            <a:r>
              <a:rPr lang="en-US" altLang="en-US" sz="2400" b="1" dirty="0"/>
              <a:t>Disk scheduling</a:t>
            </a:r>
          </a:p>
          <a:p>
            <a:pPr lvl="1"/>
            <a:r>
              <a:rPr lang="en-US" altLang="en-US" sz="2400" b="1" dirty="0"/>
              <a:t>Partitioning</a:t>
            </a:r>
          </a:p>
          <a:p>
            <a:pPr lvl="1"/>
            <a:r>
              <a:rPr lang="en-US" altLang="en-US" sz="2400" b="1" dirty="0"/>
              <a:t>Protection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r>
              <a:rPr lang="en-US" altLang="en-US" sz="2400" dirty="0"/>
              <a:t>Information in use </a:t>
            </a:r>
            <a:r>
              <a:rPr lang="en-US" altLang="en-US" sz="2400" b="1" dirty="0"/>
              <a:t>copied from slower to faster storage </a:t>
            </a:r>
            <a:r>
              <a:rPr lang="en-US" altLang="en-US" sz="2400" dirty="0"/>
              <a:t>temporarily</a:t>
            </a:r>
            <a:endParaRPr lang="en-US" altLang="en-US" sz="1000" dirty="0"/>
          </a:p>
          <a:p>
            <a:r>
              <a:rPr lang="en-US" altLang="en-US" sz="2400" b="1" dirty="0"/>
              <a:t>Faster storage </a:t>
            </a:r>
            <a:r>
              <a:rPr lang="en-US" altLang="en-US" sz="2400" dirty="0"/>
              <a:t>(cache) </a:t>
            </a:r>
            <a:r>
              <a:rPr lang="en-US" altLang="en-US" sz="2400" b="1" dirty="0"/>
              <a:t>checked first </a:t>
            </a:r>
            <a:r>
              <a:rPr lang="en-US" altLang="en-US" sz="2400" dirty="0"/>
              <a:t>to determine if </a:t>
            </a:r>
            <a:r>
              <a:rPr lang="en-US" altLang="en-US" sz="2400" b="1" dirty="0"/>
              <a:t>information </a:t>
            </a:r>
            <a:r>
              <a:rPr lang="en-US" altLang="en-US" sz="2400" dirty="0"/>
              <a:t>is </a:t>
            </a:r>
            <a:r>
              <a:rPr lang="en-US" altLang="en-US" sz="2400" b="1" dirty="0"/>
              <a:t>there</a:t>
            </a:r>
          </a:p>
          <a:p>
            <a:pPr lvl="1"/>
            <a:r>
              <a:rPr lang="en-US" altLang="en-US" sz="2400" dirty="0"/>
              <a:t>If it is, information used directly from the cache (fast)</a:t>
            </a:r>
          </a:p>
          <a:p>
            <a:pPr lvl="1"/>
            <a:r>
              <a:rPr lang="en-US" altLang="en-US" sz="2400" dirty="0"/>
              <a:t>If not, data copied to cache and used there</a:t>
            </a:r>
            <a:endParaRPr lang="en-US" altLang="en-US" sz="1000" dirty="0"/>
          </a:p>
          <a:p>
            <a:r>
              <a:rPr lang="en-US" altLang="en-US" sz="2400" b="1" dirty="0"/>
              <a:t>Cache</a:t>
            </a:r>
            <a:r>
              <a:rPr lang="en-US" altLang="en-US" sz="2400" dirty="0"/>
              <a:t> smaller than storage being cached</a:t>
            </a:r>
          </a:p>
          <a:p>
            <a:pPr lvl="1"/>
            <a:r>
              <a:rPr lang="en-US" altLang="en-US" sz="2400" dirty="0"/>
              <a:t>Cache management important design problem</a:t>
            </a:r>
          </a:p>
          <a:p>
            <a:pPr lvl="1"/>
            <a:r>
              <a:rPr lang="en-US" altLang="en-US" sz="2400" dirty="0"/>
              <a:t>Cache size and replacement policy</a:t>
            </a:r>
          </a:p>
          <a:p>
            <a:pPr>
              <a:buFont typeface="Monotype Sorts" pitchFamily="-84" charset="2"/>
              <a:buNone/>
            </a:pPr>
            <a:endParaRPr lang="en-US" alt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r>
              <a:rPr lang="en-US" altLang="en-US" sz="2400" dirty="0"/>
              <a:t>Multitasking environments must be careful to use most recent value, no matter where it is stored in the storage hierarchy</a:t>
            </a:r>
            <a:br>
              <a:rPr lang="en-US" altLang="en-US" sz="2400" dirty="0"/>
            </a:br>
            <a:br>
              <a:rPr lang="en-US" altLang="en-US" sz="2400" dirty="0"/>
            </a:br>
            <a:br>
              <a:rPr lang="en-US" altLang="en-US" sz="2400" dirty="0"/>
            </a:br>
            <a:br>
              <a:rPr lang="en-US" altLang="en-US" sz="2400" dirty="0"/>
            </a:br>
            <a:endParaRPr lang="en-US" altLang="en-US" sz="2400" dirty="0"/>
          </a:p>
          <a:p>
            <a:r>
              <a:rPr lang="en-US" altLang="en-US" sz="2400" b="1" dirty="0"/>
              <a:t>Multiprocessor</a:t>
            </a:r>
            <a:r>
              <a:rPr lang="en-US" altLang="en-US" sz="2400" dirty="0"/>
              <a:t> </a:t>
            </a:r>
            <a:r>
              <a:rPr lang="en-US" altLang="en-US" sz="2400" b="1" dirty="0"/>
              <a:t>environment</a:t>
            </a:r>
            <a:r>
              <a:rPr lang="en-US" altLang="en-US" sz="2400" dirty="0"/>
              <a:t> must provide </a:t>
            </a:r>
            <a:r>
              <a:rPr lang="en-US" altLang="en-US" sz="2400" b="1" kern="1200" dirty="0">
                <a:solidFill>
                  <a:srgbClr val="006699"/>
                </a:solidFill>
                <a:latin typeface="+mj-lt"/>
                <a:cs typeface="+mn-cs"/>
              </a:rPr>
              <a:t>cache</a:t>
            </a:r>
            <a:r>
              <a:rPr lang="en-US" altLang="en-US" sz="2400" b="1" dirty="0">
                <a:solidFill>
                  <a:srgbClr val="3366FF"/>
                </a:solidFill>
              </a:rPr>
              <a:t> </a:t>
            </a:r>
            <a:r>
              <a:rPr lang="en-US" altLang="en-US" sz="2400" b="1" kern="1200" dirty="0">
                <a:solidFill>
                  <a:srgbClr val="006699"/>
                </a:solidFill>
                <a:latin typeface="+mj-lt"/>
                <a:cs typeface="+mn-cs"/>
              </a:rPr>
              <a:t>coherency</a:t>
            </a:r>
            <a:r>
              <a:rPr lang="en-US" altLang="en-US" sz="2400" b="1" dirty="0">
                <a:solidFill>
                  <a:srgbClr val="3366FF"/>
                </a:solidFill>
              </a:rPr>
              <a:t> </a:t>
            </a:r>
            <a:r>
              <a:rPr lang="en-US" altLang="en-US" sz="2400" dirty="0"/>
              <a:t>in hardware such that all CPUs have the most recent value in their cache</a:t>
            </a:r>
            <a:endParaRPr lang="en-US" altLang="en-US" sz="1000" dirty="0"/>
          </a:p>
          <a:p>
            <a:r>
              <a:rPr lang="en-US" altLang="en-US" sz="2400" dirty="0"/>
              <a:t>Distributed environment situation even more complex</a:t>
            </a:r>
          </a:p>
          <a:p>
            <a:pPr lvl="1"/>
            <a:r>
              <a:rPr lang="en-US" altLang="en-US" sz="2400" dirty="0"/>
              <a:t>Several copies of a datum can exist</a:t>
            </a:r>
          </a:p>
          <a:p>
            <a:pPr lvl="1"/>
            <a:r>
              <a:rPr lang="en-US" altLang="en-US" sz="2400"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122" y="1981554"/>
            <a:ext cx="6349755" cy="77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r>
              <a:rPr lang="en-US" altLang="en-US" sz="2800" dirty="0"/>
              <a:t>To describe the </a:t>
            </a:r>
            <a:r>
              <a:rPr lang="en-US" altLang="en-US" sz="2800" b="1" dirty="0"/>
              <a:t>basic organization of computer </a:t>
            </a:r>
            <a:r>
              <a:rPr lang="en-US" altLang="en-US" sz="2800" dirty="0"/>
              <a:t>systems</a:t>
            </a:r>
          </a:p>
          <a:p>
            <a:r>
              <a:rPr lang="en-US" altLang="en-US" sz="2800" dirty="0"/>
              <a:t>To provide a grand tour of the </a:t>
            </a:r>
            <a:r>
              <a:rPr lang="en-US" altLang="en-US" sz="2800" b="1" dirty="0"/>
              <a:t>major components of operating systems</a:t>
            </a:r>
          </a:p>
          <a:p>
            <a:r>
              <a:rPr lang="en-US" altLang="en-US" sz="2800" dirty="0"/>
              <a:t>To give an overview of the </a:t>
            </a:r>
            <a:r>
              <a:rPr lang="en-US" altLang="en-US" sz="2800" b="1" dirty="0"/>
              <a:t>many types of computing environments</a:t>
            </a:r>
          </a:p>
          <a:p>
            <a:r>
              <a:rPr lang="en-US" altLang="en-US" sz="2800" dirty="0"/>
              <a:t>To explore several open-source operating systems</a:t>
            </a:r>
          </a:p>
          <a:p>
            <a:pPr>
              <a:buFont typeface="Monotype Sorts" pitchFamily="-84" charset="2"/>
              <a:buNone/>
            </a:pPr>
            <a:endParaRPr lang="en-US" altLang="en-US" sz="28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r>
              <a:rPr lang="en-US" sz="2400" b="1" i="0" dirty="0">
                <a:solidFill>
                  <a:srgbClr val="111111"/>
                </a:solidFill>
                <a:effectLst/>
                <a:latin typeface="-apple-system"/>
              </a:rPr>
              <a:t>Cache coherency</a:t>
            </a:r>
            <a:r>
              <a:rPr lang="en-US" sz="2400" b="0" i="0" dirty="0">
                <a:solidFill>
                  <a:srgbClr val="111111"/>
                </a:solidFill>
                <a:effectLst/>
                <a:latin typeface="-apple-system"/>
              </a:rPr>
              <a:t> is a consistency mechanism for ensuring that all CPUs in a </a:t>
            </a:r>
            <a:r>
              <a:rPr lang="en-US" sz="2400" dirty="0">
                <a:solidFill>
                  <a:srgbClr val="111111"/>
                </a:solidFill>
                <a:latin typeface="-apple-system"/>
              </a:rPr>
              <a:t>multiprocessor system observe a single, consistent view of the data.</a:t>
            </a:r>
          </a:p>
          <a:p>
            <a:pPr lvl="1"/>
            <a:r>
              <a:rPr lang="en-US" sz="2400" dirty="0">
                <a:solidFill>
                  <a:srgbClr val="111111"/>
                </a:solidFill>
                <a:latin typeface="-apple-system"/>
              </a:rPr>
              <a:t>When one CPU updates a location in its cache, the corresponding location in other caches must be updated or invalidated to maintain coherency.</a:t>
            </a:r>
          </a:p>
          <a:p>
            <a:r>
              <a:rPr lang="en-US" sz="2000" b="0" i="0" dirty="0">
                <a:solidFill>
                  <a:srgbClr val="111111"/>
                </a:solidFill>
                <a:effectLst/>
                <a:latin typeface="-apple-system"/>
              </a:rPr>
              <a:t>two processors, P1 and P2, that have their own caches and are both trying to access a memory location M. </a:t>
            </a:r>
          </a:p>
          <a:p>
            <a:r>
              <a:rPr kumimoji="0" lang="en-US" altLang="en-US" sz="2000" b="1" i="0" u="none" strike="noStrike" cap="none" normalizeH="0" baseline="0" dirty="0">
                <a:ln>
                  <a:noFill/>
                </a:ln>
                <a:solidFill>
                  <a:srgbClr val="111111"/>
                </a:solidFill>
                <a:effectLst/>
                <a:latin typeface="Arial Unicode MS"/>
              </a:rPr>
              <a:t>P1 Cache: M=10;   P2 Cache: M=10 ; Main Memory: M=10</a:t>
            </a:r>
            <a:endParaRPr kumimoji="0" lang="en-US" sz="2000" b="1" dirty="0">
              <a:solidFill>
                <a:srgbClr val="111111"/>
              </a:solidFill>
              <a:latin typeface="Arial Unicode MS"/>
            </a:endParaRPr>
          </a:p>
          <a:p>
            <a:pPr marL="685800" lvl="1">
              <a:spcBef>
                <a:spcPct val="0"/>
              </a:spcBef>
              <a:buClrTx/>
              <a:buSzTx/>
              <a:buFont typeface="Arial" panose="020B0604020202020204" pitchFamily="34" charset="0"/>
              <a:buChar char="•"/>
            </a:pPr>
            <a:r>
              <a:rPr kumimoji="0" lang="en-US" sz="2000" dirty="0">
                <a:solidFill>
                  <a:srgbClr val="111111"/>
                </a:solidFill>
                <a:latin typeface="Arial Unicode MS"/>
              </a:rPr>
              <a:t>Now, P1 changes the value of M to 20 in its cache. Without a cache coherency protocol, P2 would still see the old value of M (10) in its cache.</a:t>
            </a:r>
          </a:p>
          <a:p>
            <a:pPr marL="685800" lvl="1">
              <a:spcBef>
                <a:spcPct val="0"/>
              </a:spcBef>
              <a:buClrTx/>
              <a:buSzTx/>
              <a:buFont typeface="Arial" panose="020B0604020202020204" pitchFamily="34" charset="0"/>
              <a:buChar char="•"/>
            </a:pPr>
            <a:r>
              <a:rPr kumimoji="0" lang="en-US" sz="2000" dirty="0">
                <a:solidFill>
                  <a:srgbClr val="111111"/>
                </a:solidFill>
                <a:latin typeface="Arial Unicode MS"/>
              </a:rPr>
              <a:t>With a </a:t>
            </a:r>
            <a:r>
              <a:rPr kumimoji="0" lang="en-US" sz="2000" b="1" dirty="0">
                <a:solidFill>
                  <a:srgbClr val="111111"/>
                </a:solidFill>
                <a:latin typeface="Arial Unicode MS"/>
              </a:rPr>
              <a:t>cache coherency protocol in place, when P1 changes the value of M in its cache</a:t>
            </a:r>
            <a:r>
              <a:rPr kumimoji="0" lang="en-US" sz="2000" dirty="0">
                <a:solidFill>
                  <a:srgbClr val="111111"/>
                </a:solidFill>
                <a:latin typeface="Arial Unicode MS"/>
              </a:rPr>
              <a:t>, the change is propagated to the main memory and P2’s cache. So, P2 sees the updated value of M (20).</a:t>
            </a:r>
          </a:p>
          <a:p>
            <a:pPr marL="742950" lvl="2" indent="0">
              <a:spcBef>
                <a:spcPct val="0"/>
              </a:spcBef>
              <a:buClrTx/>
              <a:buSzTx/>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sz="2000" b="0" i="0" dirty="0">
              <a:solidFill>
                <a:srgbClr val="111111"/>
              </a:solidFill>
              <a:effectLst/>
              <a:latin typeface="-apple-system"/>
            </a:endParaRPr>
          </a:p>
          <a:p>
            <a:pPr marL="742950" lvl="2" indent="0">
              <a:spcBef>
                <a:spcPct val="0"/>
              </a:spcBef>
              <a:buClrTx/>
              <a:buSzTx/>
              <a:buNone/>
            </a:pPr>
            <a:endParaRPr kumimoji="0" lang="en-US" sz="2000" dirty="0">
              <a:solidFill>
                <a:srgbClr val="111111"/>
              </a:solidFill>
              <a:latin typeface="Arial Unicode MS"/>
            </a:endParaRPr>
          </a:p>
          <a:p>
            <a:endParaRPr lang="en-US" sz="2000" dirty="0">
              <a:solidFill>
                <a:srgbClr val="111111"/>
              </a:solidFill>
              <a:latin typeface="-apple-system"/>
            </a:endParaRPr>
          </a:p>
          <a:p>
            <a:endParaRPr lang="en-US" altLang="en-US" sz="2000" dirty="0"/>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r>
              <a:rPr lang="en-US" altLang="en-US" sz="2400" dirty="0"/>
              <a:t>One purpose of OS is to hide peculiarities of hardware devices from the user</a:t>
            </a:r>
          </a:p>
          <a:p>
            <a:r>
              <a:rPr lang="en-US" altLang="en-US" sz="2400" dirty="0"/>
              <a:t>I/O subsystem responsible for</a:t>
            </a:r>
          </a:p>
          <a:p>
            <a:pPr lvl="1"/>
            <a:r>
              <a:rPr lang="en-US" altLang="en-US" sz="2400" b="1" dirty="0"/>
              <a:t>Memory management </a:t>
            </a:r>
            <a:r>
              <a:rPr lang="en-US" altLang="en-US" sz="2400" dirty="0"/>
              <a:t>of I/O including buffering (storing data temporarily while it is being transferred), </a:t>
            </a:r>
            <a:r>
              <a:rPr lang="en-US" altLang="en-US" sz="2400" b="1" dirty="0"/>
              <a:t>caching</a:t>
            </a:r>
            <a:r>
              <a:rPr lang="en-US" altLang="en-US" sz="2400" dirty="0"/>
              <a:t> (storing parts of data in faster storage for performance), </a:t>
            </a:r>
            <a:r>
              <a:rPr lang="en-US" altLang="en-US" sz="2400" b="1" dirty="0"/>
              <a:t>spooling</a:t>
            </a:r>
            <a:r>
              <a:rPr lang="en-US" altLang="en-US" sz="2400" dirty="0"/>
              <a:t> (the overlapping of output of one job with input of other jobs)</a:t>
            </a:r>
          </a:p>
          <a:p>
            <a:pPr lvl="1"/>
            <a:r>
              <a:rPr lang="en-US" altLang="en-US" sz="2400" dirty="0"/>
              <a:t>General device-driver interface</a:t>
            </a:r>
          </a:p>
          <a:p>
            <a:pPr lvl="1"/>
            <a:r>
              <a:rPr lang="en-US" altLang="en-US" sz="2400" dirty="0"/>
              <a:t>Drivers for specific hardware devices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a:lnSpc>
                <a:spcPct val="90000"/>
              </a:lnSpc>
            </a:pPr>
            <a:r>
              <a:rPr lang="en-US" altLang="en-US" sz="2800" b="1" kern="1200" dirty="0">
                <a:solidFill>
                  <a:srgbClr val="006699"/>
                </a:solidFill>
                <a:latin typeface="+mj-lt"/>
                <a:cs typeface="+mn-cs"/>
              </a:rPr>
              <a:t>Protection</a:t>
            </a:r>
            <a:r>
              <a:rPr lang="en-US" altLang="en-US" sz="2800" b="1" dirty="0">
                <a:solidFill>
                  <a:srgbClr val="3366FF"/>
                </a:solidFill>
              </a:rPr>
              <a:t> </a:t>
            </a:r>
            <a:r>
              <a:rPr lang="en-US" altLang="en-US" sz="2800" dirty="0"/>
              <a:t>– any mechanism </a:t>
            </a:r>
            <a:r>
              <a:rPr lang="en-US" altLang="en-US" sz="2800" b="1" dirty="0"/>
              <a:t>for controlling access of processes </a:t>
            </a:r>
            <a:r>
              <a:rPr lang="en-US" altLang="en-US" sz="2800" dirty="0"/>
              <a:t>or users to resources defined by the OS</a:t>
            </a:r>
            <a:endParaRPr lang="en-US" altLang="en-US" sz="1050" dirty="0"/>
          </a:p>
          <a:p>
            <a:pPr>
              <a:lnSpc>
                <a:spcPct val="90000"/>
              </a:lnSpc>
            </a:pPr>
            <a:r>
              <a:rPr lang="en-US" altLang="en-US" sz="2800" b="1" kern="1200" dirty="0">
                <a:solidFill>
                  <a:srgbClr val="006699"/>
                </a:solidFill>
                <a:latin typeface="+mj-lt"/>
                <a:cs typeface="+mn-cs"/>
              </a:rPr>
              <a:t>Security</a:t>
            </a:r>
            <a:r>
              <a:rPr lang="en-US" altLang="en-US" sz="2800" b="1" dirty="0">
                <a:solidFill>
                  <a:srgbClr val="3366FF"/>
                </a:solidFill>
              </a:rPr>
              <a:t> </a:t>
            </a:r>
            <a:r>
              <a:rPr lang="en-US" altLang="en-US" sz="2800" dirty="0"/>
              <a:t>– defense of the system against internal and external attacks</a:t>
            </a:r>
          </a:p>
          <a:p>
            <a:pPr lvl="1">
              <a:lnSpc>
                <a:spcPct val="90000"/>
              </a:lnSpc>
            </a:pPr>
            <a:r>
              <a:rPr lang="en-US" altLang="en-US" sz="2800" dirty="0"/>
              <a:t>Huge range, including denial-of-service, worms, viruses, identity theft, theft of service</a:t>
            </a:r>
            <a:endParaRPr lang="en-US" altLang="en-US" sz="10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a:lnSpc>
                <a:spcPct val="90000"/>
              </a:lnSpc>
            </a:pPr>
            <a:r>
              <a:rPr lang="en-US" altLang="en-US" sz="2400" dirty="0"/>
              <a:t>Systems generally first distinguish among users, to determine who can do what</a:t>
            </a:r>
          </a:p>
          <a:p>
            <a:pPr lvl="1">
              <a:lnSpc>
                <a:spcPct val="90000"/>
              </a:lnSpc>
            </a:pPr>
            <a:r>
              <a:rPr lang="en-US" altLang="en-US" sz="2400" b="1" dirty="0"/>
              <a:t>User identities </a:t>
            </a:r>
            <a:r>
              <a:rPr lang="en-US" altLang="en-US" sz="2400" dirty="0"/>
              <a:t>(</a:t>
            </a:r>
            <a:r>
              <a:rPr lang="en-US" altLang="en-US" sz="2400" b="1" kern="1200" dirty="0">
                <a:solidFill>
                  <a:srgbClr val="006699"/>
                </a:solidFill>
                <a:latin typeface="+mj-lt"/>
                <a:cs typeface="+mn-cs"/>
              </a:rPr>
              <a:t>user</a:t>
            </a:r>
            <a:r>
              <a:rPr lang="en-US" altLang="en-US" sz="2400" b="1" dirty="0">
                <a:solidFill>
                  <a:srgbClr val="3366FF"/>
                </a:solidFill>
              </a:rPr>
              <a:t> </a:t>
            </a:r>
            <a:r>
              <a:rPr lang="en-US" altLang="en-US" sz="2400" b="1" kern="1200" dirty="0">
                <a:solidFill>
                  <a:srgbClr val="006699"/>
                </a:solidFill>
                <a:latin typeface="+mj-lt"/>
                <a:cs typeface="+mn-cs"/>
              </a:rPr>
              <a:t>IDs</a:t>
            </a:r>
            <a:r>
              <a:rPr lang="en-US" altLang="en-US" sz="2400" dirty="0"/>
              <a:t>, security IDs) include name and associated number, one per user</a:t>
            </a:r>
          </a:p>
          <a:p>
            <a:pPr lvl="1">
              <a:lnSpc>
                <a:spcPct val="90000"/>
              </a:lnSpc>
            </a:pPr>
            <a:r>
              <a:rPr lang="en-US" altLang="en-US" sz="2400" b="1" dirty="0"/>
              <a:t>User ID then associated with all files,</a:t>
            </a:r>
            <a:r>
              <a:rPr lang="en-US" altLang="en-US" sz="2400" dirty="0"/>
              <a:t> processes of that user to determine access control</a:t>
            </a:r>
          </a:p>
          <a:p>
            <a:pPr lvl="1">
              <a:lnSpc>
                <a:spcPct val="90000"/>
              </a:lnSpc>
            </a:pPr>
            <a:r>
              <a:rPr lang="en-US" altLang="en-US" sz="2400" b="1" dirty="0"/>
              <a:t>Group identifier </a:t>
            </a:r>
            <a:r>
              <a:rPr lang="en-US" altLang="en-US" sz="2400" dirty="0"/>
              <a:t>(</a:t>
            </a:r>
            <a:r>
              <a:rPr lang="en-US" altLang="en-US" sz="2400" b="1" kern="1200" dirty="0">
                <a:solidFill>
                  <a:srgbClr val="006699"/>
                </a:solidFill>
                <a:latin typeface="+mj-lt"/>
                <a:cs typeface="+mn-cs"/>
              </a:rPr>
              <a:t>group</a:t>
            </a:r>
            <a:r>
              <a:rPr lang="en-US" altLang="en-US" sz="2400" b="1" dirty="0">
                <a:solidFill>
                  <a:srgbClr val="3366FF"/>
                </a:solidFill>
              </a:rPr>
              <a:t> </a:t>
            </a:r>
            <a:r>
              <a:rPr lang="en-US" altLang="en-US" sz="2400" b="1" kern="1200" dirty="0">
                <a:solidFill>
                  <a:srgbClr val="006699"/>
                </a:solidFill>
                <a:latin typeface="+mj-lt"/>
                <a:cs typeface="+mn-cs"/>
              </a:rPr>
              <a:t>ID</a:t>
            </a:r>
            <a:r>
              <a:rPr lang="en-US" altLang="en-US" sz="2400" dirty="0"/>
              <a:t>) allows set of users to be defined and controls managed, then also associated with each process, file</a:t>
            </a:r>
          </a:p>
          <a:p>
            <a:pPr lvl="1">
              <a:lnSpc>
                <a:spcPct val="90000"/>
              </a:lnSpc>
            </a:pPr>
            <a:r>
              <a:rPr lang="en-US" altLang="en-US" sz="2400" b="1" kern="1200" dirty="0">
                <a:solidFill>
                  <a:srgbClr val="006699"/>
                </a:solidFill>
                <a:latin typeface="+mj-lt"/>
                <a:cs typeface="+mn-cs"/>
              </a:rPr>
              <a:t>Privilege</a:t>
            </a:r>
            <a:r>
              <a:rPr lang="en-US" altLang="en-US" sz="2400" b="1" dirty="0">
                <a:solidFill>
                  <a:srgbClr val="3366FF"/>
                </a:solidFill>
              </a:rPr>
              <a:t> </a:t>
            </a:r>
            <a:r>
              <a:rPr lang="en-US" altLang="en-US" sz="2400" b="1" kern="1200" dirty="0">
                <a:solidFill>
                  <a:srgbClr val="006699"/>
                </a:solidFill>
                <a:latin typeface="+mj-lt"/>
                <a:cs typeface="+mn-cs"/>
              </a:rPr>
              <a:t>escalation</a:t>
            </a:r>
            <a:r>
              <a:rPr lang="en-US" altLang="en-US" sz="2400" b="1" dirty="0">
                <a:solidFill>
                  <a:srgbClr val="3366FF"/>
                </a:solidFill>
              </a:rPr>
              <a:t> </a:t>
            </a:r>
            <a:r>
              <a:rPr lang="en-US" altLang="en-US" sz="2400" dirty="0"/>
              <a:t>allows user to change to effective ID with more rights</a:t>
            </a: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r>
              <a:rPr lang="en-US" altLang="en-US" sz="2000" dirty="0"/>
              <a:t>Allows operating systems to run applications within other OSes</a:t>
            </a:r>
          </a:p>
          <a:p>
            <a:pPr lvl="1"/>
            <a:r>
              <a:rPr lang="en-US" altLang="en-US" sz="2000" dirty="0"/>
              <a:t>Vast and growing industry</a:t>
            </a:r>
            <a:endParaRPr lang="en-US" altLang="en-US" sz="900" dirty="0"/>
          </a:p>
          <a:p>
            <a:r>
              <a:rPr lang="en-US" altLang="en-US" sz="2000" b="1" kern="1200" dirty="0">
                <a:solidFill>
                  <a:srgbClr val="006699"/>
                </a:solidFill>
                <a:latin typeface="+mj-lt"/>
                <a:cs typeface="+mn-cs"/>
              </a:rPr>
              <a:t>Emulation</a:t>
            </a:r>
            <a:r>
              <a:rPr lang="en-US" altLang="en-US" sz="2000" dirty="0"/>
              <a:t> used </a:t>
            </a:r>
            <a:r>
              <a:rPr lang="en-US" altLang="en-US" sz="2000" b="1" dirty="0"/>
              <a:t>when source CPU type different from target type </a:t>
            </a:r>
            <a:r>
              <a:rPr lang="en-US" altLang="en-US" sz="2000" dirty="0"/>
              <a:t>(i.e. PowerPC to Intel x86)</a:t>
            </a:r>
          </a:p>
          <a:p>
            <a:pPr lvl="1"/>
            <a:r>
              <a:rPr lang="en-US" altLang="en-US" sz="2000" dirty="0"/>
              <a:t>Generally slowest method</a:t>
            </a:r>
          </a:p>
          <a:p>
            <a:pPr lvl="1"/>
            <a:r>
              <a:rPr lang="en-US" altLang="en-US" sz="2000" dirty="0"/>
              <a:t>When computer language not compiled to native code – </a:t>
            </a:r>
            <a:r>
              <a:rPr lang="en-US" altLang="en-US" sz="2000" b="1" kern="1200" dirty="0">
                <a:solidFill>
                  <a:srgbClr val="006699"/>
                </a:solidFill>
                <a:latin typeface="+mj-lt"/>
                <a:cs typeface="+mn-cs"/>
              </a:rPr>
              <a:t>Interpretation</a:t>
            </a:r>
          </a:p>
          <a:p>
            <a:r>
              <a:rPr lang="en-US" altLang="en-US" sz="2000" b="1" kern="1200" dirty="0">
                <a:solidFill>
                  <a:srgbClr val="006699"/>
                </a:solidFill>
                <a:latin typeface="+mj-lt"/>
                <a:cs typeface="+mn-cs"/>
              </a:rPr>
              <a:t>Virtualization</a:t>
            </a:r>
            <a:r>
              <a:rPr lang="en-US" altLang="en-US" sz="2000" dirty="0"/>
              <a:t> – </a:t>
            </a:r>
            <a:r>
              <a:rPr lang="en-US" altLang="en-US" sz="2000" b="1" dirty="0"/>
              <a:t>OS natively compiled for CPU</a:t>
            </a:r>
            <a:r>
              <a:rPr lang="en-US" altLang="en-US" sz="2000" dirty="0"/>
              <a:t>, running </a:t>
            </a:r>
            <a:r>
              <a:rPr lang="en-US" altLang="en-US" sz="2000" b="1" kern="1200" dirty="0">
                <a:solidFill>
                  <a:srgbClr val="006699"/>
                </a:solidFill>
                <a:latin typeface="+mj-lt"/>
                <a:cs typeface="+mn-cs"/>
              </a:rPr>
              <a:t>guest</a:t>
            </a:r>
            <a:r>
              <a:rPr lang="en-US" altLang="en-US" sz="2000" dirty="0"/>
              <a:t> OSes  also natively compiled </a:t>
            </a:r>
          </a:p>
          <a:p>
            <a:pPr lvl="1"/>
            <a:r>
              <a:rPr lang="en-US" altLang="en-US" sz="2000" dirty="0"/>
              <a:t>Consider VMware running WinXP guests, each running applications, all on native WinXP </a:t>
            </a:r>
            <a:r>
              <a:rPr lang="en-US" altLang="en-US" sz="2000" b="1" kern="1200" dirty="0">
                <a:solidFill>
                  <a:srgbClr val="006699"/>
                </a:solidFill>
                <a:latin typeface="+mj-lt"/>
                <a:cs typeface="+mn-cs"/>
              </a:rPr>
              <a:t>host</a:t>
            </a:r>
            <a:r>
              <a:rPr lang="en-US" altLang="en-US" sz="2000" dirty="0"/>
              <a:t> OS</a:t>
            </a:r>
          </a:p>
          <a:p>
            <a:pPr lvl="1"/>
            <a:r>
              <a:rPr lang="en-US" altLang="en-US" sz="2000" b="1" kern="1200" dirty="0">
                <a:solidFill>
                  <a:srgbClr val="006699"/>
                </a:solidFill>
                <a:latin typeface="+mj-lt"/>
                <a:cs typeface="+mn-cs"/>
              </a:rPr>
              <a:t>VMM</a:t>
            </a:r>
            <a:r>
              <a:rPr lang="en-US" altLang="en-US" sz="2000" dirty="0"/>
              <a:t> (virtual machine Manager) provides virtualization services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r>
              <a:rPr lang="en-US" altLang="en-US" sz="2000" b="1" dirty="0"/>
              <a:t>Use cases involve laptops and desktops running multiple OSes </a:t>
            </a:r>
            <a:r>
              <a:rPr lang="en-US" altLang="en-US" sz="2000" dirty="0"/>
              <a:t>for exploration or compatibility</a:t>
            </a:r>
          </a:p>
          <a:p>
            <a:pPr lvl="1"/>
            <a:r>
              <a:rPr lang="en-US" altLang="en-US" sz="2000" b="1" dirty="0"/>
              <a:t>Apple</a:t>
            </a:r>
            <a:r>
              <a:rPr lang="en-US" altLang="en-US" sz="2000" dirty="0"/>
              <a:t> laptop running Mac OS X host, </a:t>
            </a:r>
            <a:r>
              <a:rPr lang="en-US" altLang="en-US" sz="2000" b="1" dirty="0"/>
              <a:t>Windows</a:t>
            </a:r>
            <a:r>
              <a:rPr lang="en-US" altLang="en-US" sz="2000" dirty="0"/>
              <a:t> as a </a:t>
            </a:r>
            <a:r>
              <a:rPr lang="en-US" altLang="en-US" sz="2000" b="1" dirty="0"/>
              <a:t>guest</a:t>
            </a:r>
          </a:p>
          <a:p>
            <a:pPr lvl="1"/>
            <a:r>
              <a:rPr lang="en-US" altLang="en-US" sz="2000" b="1" dirty="0"/>
              <a:t>Developing apps for multiple OSe</a:t>
            </a:r>
            <a:r>
              <a:rPr lang="en-US" altLang="en-US" sz="2000" dirty="0"/>
              <a:t>s without having multiple systems</a:t>
            </a:r>
          </a:p>
          <a:p>
            <a:pPr lvl="1"/>
            <a:r>
              <a:rPr lang="en-US" altLang="en-US" sz="2000" b="1" dirty="0"/>
              <a:t>Quality assurance </a:t>
            </a:r>
            <a:r>
              <a:rPr lang="en-US" altLang="en-US" sz="2000" dirty="0"/>
              <a:t>testing applications without having multiple systems</a:t>
            </a:r>
          </a:p>
          <a:p>
            <a:pPr lvl="1"/>
            <a:r>
              <a:rPr lang="en-US" altLang="en-US" sz="2000" b="1" dirty="0"/>
              <a:t>Executing and managing compute environments </a:t>
            </a:r>
            <a:r>
              <a:rPr lang="en-US" altLang="en-US" sz="2000" dirty="0"/>
              <a:t>within data centers</a:t>
            </a:r>
          </a:p>
          <a:p>
            <a:r>
              <a:rPr lang="en-US" altLang="en-US" sz="2000" b="1" dirty="0"/>
              <a:t>VMM can run natively</a:t>
            </a:r>
            <a:r>
              <a:rPr lang="en-US" altLang="en-US" sz="2000" dirty="0"/>
              <a:t>, in which case they are also the host</a:t>
            </a:r>
          </a:p>
          <a:p>
            <a:pPr lvl="1"/>
            <a:r>
              <a:rPr lang="en-US" altLang="en-US" sz="2000" dirty="0"/>
              <a:t>There is no general-purpose host then (VMware ESX and Citrix </a:t>
            </a:r>
            <a:r>
              <a:rPr lang="en-US" altLang="en-US" sz="2000" dirty="0" err="1"/>
              <a:t>XenServer</a:t>
            </a:r>
            <a:r>
              <a:rPr lang="en-US" altLang="en-US" sz="2000" dirty="0"/>
              <a:t>)</a:t>
            </a:r>
          </a:p>
          <a:p>
            <a:pPr lvl="2"/>
            <a:endParaRPr lang="en-US" alt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r>
              <a:rPr lang="en-US" altLang="en-US" sz="2400" b="1" dirty="0"/>
              <a:t>Distributed computing</a:t>
            </a:r>
          </a:p>
          <a:p>
            <a:pPr lvl="1"/>
            <a:r>
              <a:rPr lang="en-US" altLang="en-US" sz="2400" dirty="0"/>
              <a:t>Collection of separate, possibly heterogeneous, systems networked together</a:t>
            </a:r>
          </a:p>
          <a:p>
            <a:pPr lvl="2"/>
            <a:r>
              <a:rPr lang="en-US" altLang="en-US" sz="2400" b="1" kern="1200" dirty="0">
                <a:solidFill>
                  <a:srgbClr val="006699"/>
                </a:solidFill>
                <a:latin typeface="+mj-lt"/>
                <a:cs typeface="+mn-cs"/>
              </a:rPr>
              <a:t>Network</a:t>
            </a:r>
            <a:r>
              <a:rPr lang="en-US" altLang="en-US" sz="2400" dirty="0"/>
              <a:t> is a communications path, </a:t>
            </a:r>
            <a:r>
              <a:rPr lang="en-US" altLang="en-US" sz="2400" b="1" kern="1200" dirty="0">
                <a:solidFill>
                  <a:srgbClr val="006699"/>
                </a:solidFill>
                <a:latin typeface="+mj-lt"/>
                <a:cs typeface="+mn-cs"/>
              </a:rPr>
              <a:t>TCP</a:t>
            </a:r>
            <a:r>
              <a:rPr lang="en-US" altLang="en-US" sz="2400" b="1" dirty="0">
                <a:solidFill>
                  <a:srgbClr val="3366FF"/>
                </a:solidFill>
              </a:rPr>
              <a:t>/</a:t>
            </a:r>
            <a:r>
              <a:rPr lang="en-US" altLang="en-US" sz="2400" b="1" kern="1200" dirty="0">
                <a:solidFill>
                  <a:srgbClr val="006699"/>
                </a:solidFill>
                <a:latin typeface="+mj-lt"/>
                <a:cs typeface="+mn-cs"/>
              </a:rPr>
              <a:t>IP</a:t>
            </a:r>
            <a:r>
              <a:rPr lang="en-US" altLang="en-US" sz="2400" b="1" dirty="0">
                <a:solidFill>
                  <a:srgbClr val="3366FF"/>
                </a:solidFill>
              </a:rPr>
              <a:t> </a:t>
            </a:r>
            <a:r>
              <a:rPr lang="en-US" altLang="en-US" sz="2400" dirty="0"/>
              <a:t>most common</a:t>
            </a:r>
          </a:p>
          <a:p>
            <a:pPr lvl="1"/>
            <a:r>
              <a:rPr lang="en-US" altLang="en-US" sz="2400" b="1" kern="1200" dirty="0">
                <a:solidFill>
                  <a:srgbClr val="006699"/>
                </a:solidFill>
                <a:latin typeface="+mj-lt"/>
                <a:cs typeface="+mn-cs"/>
              </a:rPr>
              <a:t>Network</a:t>
            </a:r>
            <a:r>
              <a:rPr lang="en-US" altLang="en-US" sz="2400" b="1" dirty="0">
                <a:solidFill>
                  <a:srgbClr val="3366FF"/>
                </a:solidFill>
              </a:rPr>
              <a:t> </a:t>
            </a:r>
            <a:r>
              <a:rPr lang="en-US" altLang="en-US" sz="2400" b="1" kern="1200" dirty="0">
                <a:solidFill>
                  <a:srgbClr val="006699"/>
                </a:solidFill>
                <a:latin typeface="+mj-lt"/>
                <a:cs typeface="+mn-cs"/>
              </a:rPr>
              <a:t>Operating</a:t>
            </a:r>
            <a:r>
              <a:rPr lang="en-US" altLang="en-US" sz="2400" b="1" dirty="0">
                <a:solidFill>
                  <a:srgbClr val="3366FF"/>
                </a:solidFill>
              </a:rPr>
              <a:t> </a:t>
            </a:r>
            <a:r>
              <a:rPr lang="en-US" altLang="en-US" sz="2400" b="1" kern="1200" dirty="0">
                <a:solidFill>
                  <a:srgbClr val="006699"/>
                </a:solidFill>
                <a:latin typeface="+mj-lt"/>
                <a:cs typeface="+mn-cs"/>
              </a:rPr>
              <a:t>System</a:t>
            </a:r>
            <a:r>
              <a:rPr lang="en-US" altLang="en-US" sz="2400" b="1" dirty="0">
                <a:solidFill>
                  <a:srgbClr val="3366FF"/>
                </a:solidFill>
              </a:rPr>
              <a:t> </a:t>
            </a:r>
            <a:r>
              <a:rPr lang="en-US" altLang="en-US" sz="2400" dirty="0"/>
              <a:t>provides features between systems across the network</a:t>
            </a:r>
          </a:p>
          <a:p>
            <a:pPr lvl="2"/>
            <a:r>
              <a:rPr lang="en-US" altLang="en-US" sz="2400" dirty="0"/>
              <a:t>Communication scheme allows systems to exchange messages</a:t>
            </a:r>
          </a:p>
          <a:p>
            <a:pPr lvl="2"/>
            <a:r>
              <a:rPr lang="en-US" altLang="en-US" sz="2400" b="1" dirty="0"/>
              <a:t>Illusion of a single system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algn="l">
              <a:buFont typeface="Arial" panose="020B0604020202020204" pitchFamily="34" charset="0"/>
              <a:buChar char="•"/>
            </a:pPr>
            <a:r>
              <a:rPr lang="en-US" sz="2800" b="1" i="0" dirty="0">
                <a:solidFill>
                  <a:srgbClr val="1F1F1F"/>
                </a:solidFill>
                <a:effectLst/>
                <a:latin typeface="Google Sans"/>
              </a:rPr>
              <a:t>Windows Server:</a:t>
            </a:r>
            <a:r>
              <a:rPr lang="en-US" sz="2800" b="0" i="0" dirty="0">
                <a:solidFill>
                  <a:srgbClr val="1F1F1F"/>
                </a:solidFill>
                <a:effectLst/>
                <a:latin typeface="Google Sans"/>
              </a:rPr>
              <a:t> A popular network operating system that allows </a:t>
            </a:r>
            <a:r>
              <a:rPr lang="en-US" sz="2800" b="1" i="0" dirty="0">
                <a:solidFill>
                  <a:srgbClr val="1F1F1F"/>
                </a:solidFill>
                <a:effectLst/>
                <a:latin typeface="Google Sans"/>
              </a:rPr>
              <a:t>centralized management of network </a:t>
            </a:r>
            <a:r>
              <a:rPr lang="en-US" sz="2800" b="0" i="0" dirty="0">
                <a:solidFill>
                  <a:srgbClr val="1F1F1F"/>
                </a:solidFill>
                <a:effectLst/>
                <a:latin typeface="Google Sans"/>
              </a:rPr>
              <a:t>resources like files, printers, and users. Computers on the network operate independently but can connect to the Windows server to access resources.</a:t>
            </a:r>
          </a:p>
          <a:p>
            <a:pPr algn="l">
              <a:buFont typeface="Arial" panose="020B0604020202020204" pitchFamily="34" charset="0"/>
              <a:buChar char="•"/>
            </a:pPr>
            <a:r>
              <a:rPr lang="en-US" sz="2800" b="1" i="0" dirty="0">
                <a:solidFill>
                  <a:srgbClr val="1F1F1F"/>
                </a:solidFill>
                <a:effectLst/>
                <a:latin typeface="Google Sans"/>
              </a:rPr>
              <a:t>Android OS:</a:t>
            </a:r>
            <a:r>
              <a:rPr lang="en-US" sz="2800" b="0" i="0" dirty="0">
                <a:solidFill>
                  <a:srgbClr val="1F1F1F"/>
                </a:solidFill>
                <a:effectLst/>
                <a:latin typeface="Google Sans"/>
              </a:rPr>
              <a:t> A distributed operating system that runs on smartphones and tablets. </a:t>
            </a:r>
            <a:r>
              <a:rPr lang="en-US" sz="2800" dirty="0">
                <a:solidFill>
                  <a:srgbClr val="1F1F1F"/>
                </a:solidFill>
                <a:latin typeface="Google Sans"/>
              </a:rPr>
              <a:t>It </a:t>
            </a:r>
            <a:r>
              <a:rPr lang="en-US" sz="2800" b="0" i="0" dirty="0">
                <a:solidFill>
                  <a:srgbClr val="1F1F1F"/>
                </a:solidFill>
                <a:effectLst/>
                <a:latin typeface="Google Sans"/>
              </a:rPr>
              <a:t>communicates with other components of the operating system on other networked devices like smartwatches and smart speakers. This communication creates the illusion of a </a:t>
            </a:r>
            <a:r>
              <a:rPr lang="en-US" sz="2800" b="1" i="0" dirty="0">
                <a:solidFill>
                  <a:srgbClr val="1F1F1F"/>
                </a:solidFill>
                <a:effectLst/>
                <a:latin typeface="Google Sans"/>
              </a:rPr>
              <a:t>single operating system for the end user</a:t>
            </a:r>
            <a:r>
              <a:rPr lang="en-US" sz="2800" b="0" i="0" dirty="0">
                <a:solidFill>
                  <a:srgbClr val="1F1F1F"/>
                </a:solidFill>
                <a:effectLst/>
                <a:latin typeface="Google Sans"/>
              </a:rPr>
              <a:t>, while in reality, various tasks are distributed across different devices.</a:t>
            </a:r>
          </a:p>
          <a:p>
            <a:endParaRPr lang="en-US" altLang="en-US" sz="2800" b="1" dirty="0"/>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r>
              <a:rPr lang="en-US" altLang="en-US" sz="2400" dirty="0"/>
              <a:t>A program that acts as an </a:t>
            </a:r>
            <a:r>
              <a:rPr lang="en-US" altLang="en-US" sz="2400" b="1" dirty="0"/>
              <a:t>intermediary</a:t>
            </a:r>
            <a:r>
              <a:rPr lang="en-US" altLang="en-US" sz="2400" dirty="0"/>
              <a:t> between a user of a computer and the computer hardware</a:t>
            </a:r>
          </a:p>
          <a:p>
            <a:r>
              <a:rPr lang="en-US" altLang="en-US" sz="2400" dirty="0"/>
              <a:t>Operating system </a:t>
            </a:r>
            <a:r>
              <a:rPr lang="en-US" altLang="en-US" sz="2400" b="1" dirty="0"/>
              <a:t>goals</a:t>
            </a:r>
            <a:r>
              <a:rPr lang="en-US" altLang="en-US" sz="2400" dirty="0"/>
              <a:t>:</a:t>
            </a:r>
          </a:p>
          <a:p>
            <a:pPr lvl="1"/>
            <a:r>
              <a:rPr lang="en-US" altLang="en-US" sz="2400" b="1" dirty="0"/>
              <a:t>Execute user programs</a:t>
            </a:r>
            <a:r>
              <a:rPr lang="en-US" altLang="en-US" sz="2400" dirty="0"/>
              <a:t> and make solving user problems easier</a:t>
            </a:r>
          </a:p>
          <a:p>
            <a:pPr lvl="1"/>
            <a:r>
              <a:rPr lang="en-US" altLang="en-US" sz="2400" dirty="0"/>
              <a:t>Make the computer system </a:t>
            </a:r>
            <a:r>
              <a:rPr lang="en-US" altLang="en-US" sz="2400" b="1" dirty="0"/>
              <a:t>convenient to use</a:t>
            </a:r>
          </a:p>
          <a:p>
            <a:pPr lvl="1"/>
            <a:r>
              <a:rPr lang="en-US" altLang="en-US" sz="2400" dirty="0"/>
              <a:t>Use the computer </a:t>
            </a:r>
            <a:r>
              <a:rPr lang="en-US" altLang="en-US" sz="2400" b="1" dirty="0"/>
              <a:t>hardware </a:t>
            </a:r>
            <a:r>
              <a:rPr lang="en-US" altLang="en-US" sz="2400" dirty="0"/>
              <a:t>in an </a:t>
            </a:r>
            <a:r>
              <a:rPr lang="en-US" altLang="en-US" sz="2400" b="1" dirty="0"/>
              <a:t>efficient</a:t>
            </a:r>
            <a:r>
              <a:rPr lang="en-US" altLang="en-US" sz="2400" dirty="0"/>
              <a:t> manner (Resource Utilization)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r>
              <a:rPr lang="en-US" altLang="en-US" sz="2000" dirty="0"/>
              <a:t>Most systems use a single general-purpose processor</a:t>
            </a:r>
          </a:p>
          <a:p>
            <a:pPr lvl="1"/>
            <a:r>
              <a:rPr lang="en-US" altLang="en-US" sz="2000" dirty="0"/>
              <a:t>Most systems have special-purpose processors as well</a:t>
            </a:r>
            <a:endParaRPr lang="en-US" altLang="en-US" sz="900" dirty="0"/>
          </a:p>
          <a:p>
            <a:r>
              <a:rPr lang="en-US" altLang="en-US" sz="2000" b="1" kern="1200" dirty="0">
                <a:solidFill>
                  <a:srgbClr val="006699"/>
                </a:solidFill>
                <a:latin typeface="+mj-lt"/>
                <a:cs typeface="+mn-cs"/>
              </a:rPr>
              <a:t>Multiprocessor's</a:t>
            </a:r>
            <a:r>
              <a:rPr lang="en-US" altLang="en-US" sz="2000" dirty="0">
                <a:solidFill>
                  <a:srgbClr val="3366FF"/>
                </a:solidFill>
              </a:rPr>
              <a:t> </a:t>
            </a:r>
            <a:r>
              <a:rPr lang="en-US" altLang="en-US" sz="2000" dirty="0"/>
              <a:t>systems growing in use and importance</a:t>
            </a:r>
          </a:p>
          <a:p>
            <a:pPr lvl="1"/>
            <a:r>
              <a:rPr lang="en-US" altLang="en-US" sz="2000" dirty="0"/>
              <a:t>Also known as </a:t>
            </a:r>
            <a:r>
              <a:rPr lang="en-US" altLang="en-US" sz="2000" b="1" kern="1200" dirty="0">
                <a:solidFill>
                  <a:srgbClr val="006699"/>
                </a:solidFill>
                <a:latin typeface="+mj-lt"/>
                <a:cs typeface="+mn-cs"/>
              </a:rPr>
              <a:t>parallel</a:t>
            </a:r>
            <a:r>
              <a:rPr lang="en-US" altLang="en-US" sz="2000" b="1" dirty="0">
                <a:solidFill>
                  <a:srgbClr val="3366FF"/>
                </a:solidFill>
              </a:rPr>
              <a:t> </a:t>
            </a:r>
            <a:r>
              <a:rPr lang="en-US" altLang="en-US" sz="2000" b="1" kern="1200" dirty="0">
                <a:solidFill>
                  <a:srgbClr val="006699"/>
                </a:solidFill>
                <a:latin typeface="+mj-lt"/>
                <a:cs typeface="+mn-cs"/>
              </a:rPr>
              <a:t>systems</a:t>
            </a:r>
            <a:r>
              <a:rPr lang="en-US" altLang="en-US" sz="2000" dirty="0"/>
              <a:t>, </a:t>
            </a:r>
            <a:r>
              <a:rPr lang="en-US" altLang="en-US" sz="2000" b="1" kern="1200" dirty="0">
                <a:solidFill>
                  <a:srgbClr val="006699"/>
                </a:solidFill>
                <a:latin typeface="+mj-lt"/>
                <a:cs typeface="+mn-cs"/>
              </a:rPr>
              <a:t>tightly-coupled</a:t>
            </a:r>
            <a:r>
              <a:rPr lang="en-US" altLang="en-US" sz="2000" b="1" dirty="0">
                <a:solidFill>
                  <a:srgbClr val="3366FF"/>
                </a:solidFill>
              </a:rPr>
              <a:t> </a:t>
            </a:r>
            <a:r>
              <a:rPr lang="en-US" altLang="en-US" sz="2000" b="1" kern="1200" dirty="0">
                <a:solidFill>
                  <a:srgbClr val="006699"/>
                </a:solidFill>
                <a:latin typeface="+mj-lt"/>
                <a:cs typeface="+mn-cs"/>
              </a:rPr>
              <a:t>systems</a:t>
            </a:r>
          </a:p>
          <a:p>
            <a:pPr lvl="1"/>
            <a:r>
              <a:rPr lang="en-US" altLang="en-US" sz="2000" dirty="0"/>
              <a:t>Advantages include:</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Increased throughput</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Economy</a:t>
            </a:r>
            <a:r>
              <a:rPr lang="en-US" altLang="en-US" sz="2000" b="1" dirty="0">
                <a:solidFill>
                  <a:srgbClr val="3366FF"/>
                </a:solidFill>
              </a:rPr>
              <a:t> </a:t>
            </a:r>
            <a:r>
              <a:rPr lang="en-US" altLang="en-US" sz="2000" b="1" kern="1200" dirty="0">
                <a:solidFill>
                  <a:srgbClr val="006699"/>
                </a:solidFill>
                <a:latin typeface="+mj-lt"/>
                <a:cs typeface="+mn-cs"/>
              </a:rPr>
              <a:t>of</a:t>
            </a:r>
            <a:r>
              <a:rPr lang="en-US" altLang="en-US" sz="2000" b="1" dirty="0">
                <a:solidFill>
                  <a:srgbClr val="3366FF"/>
                </a:solidFill>
              </a:rPr>
              <a:t> </a:t>
            </a:r>
            <a:r>
              <a:rPr lang="en-US" altLang="en-US" sz="2000" b="1" kern="1200" dirty="0">
                <a:solidFill>
                  <a:srgbClr val="006699"/>
                </a:solidFill>
                <a:latin typeface="+mj-lt"/>
                <a:cs typeface="+mn-cs"/>
              </a:rPr>
              <a:t>scale</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Increased</a:t>
            </a:r>
            <a:r>
              <a:rPr lang="en-US" altLang="en-US" sz="2000" b="1" dirty="0">
                <a:solidFill>
                  <a:srgbClr val="3366FF"/>
                </a:solidFill>
              </a:rPr>
              <a:t> </a:t>
            </a:r>
            <a:r>
              <a:rPr lang="en-US" altLang="en-US" sz="2000" b="1" kern="1200" dirty="0">
                <a:solidFill>
                  <a:srgbClr val="006699"/>
                </a:solidFill>
                <a:latin typeface="+mj-lt"/>
                <a:cs typeface="+mn-cs"/>
              </a:rPr>
              <a:t>reliability</a:t>
            </a:r>
            <a:r>
              <a:rPr lang="en-US" altLang="en-US" sz="2000" b="1" dirty="0">
                <a:solidFill>
                  <a:srgbClr val="3366FF"/>
                </a:solidFill>
              </a:rPr>
              <a:t> </a:t>
            </a:r>
            <a:r>
              <a:rPr lang="en-US" altLang="en-US" sz="2000" dirty="0"/>
              <a:t>– graceful degradation or </a:t>
            </a:r>
            <a:r>
              <a:rPr lang="en-US" altLang="en-US" sz="2000" b="1" dirty="0"/>
              <a:t>fault tolerance</a:t>
            </a:r>
          </a:p>
          <a:p>
            <a:pPr lvl="1"/>
            <a:r>
              <a:rPr lang="en-US" altLang="en-US" sz="2000" dirty="0"/>
              <a:t>Two types:</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Asymmetric</a:t>
            </a:r>
            <a:r>
              <a:rPr lang="en-US" altLang="en-US" sz="2000" b="1" dirty="0">
                <a:solidFill>
                  <a:srgbClr val="3366FF"/>
                </a:solidFill>
              </a:rPr>
              <a:t> </a:t>
            </a:r>
            <a:r>
              <a:rPr lang="en-US" altLang="en-US" sz="2000" b="1" kern="1200" dirty="0">
                <a:solidFill>
                  <a:srgbClr val="006699"/>
                </a:solidFill>
                <a:latin typeface="+mj-lt"/>
                <a:cs typeface="+mn-cs"/>
              </a:rPr>
              <a:t>Multiprocessing</a:t>
            </a:r>
            <a:r>
              <a:rPr lang="en-US" altLang="en-US" sz="2000" b="1" dirty="0">
                <a:solidFill>
                  <a:srgbClr val="3366FF"/>
                </a:solidFill>
              </a:rPr>
              <a:t> (AMP)</a:t>
            </a:r>
            <a:r>
              <a:rPr lang="en-US" altLang="en-US" sz="2000" dirty="0"/>
              <a:t>– each processor is assigned a specie task.</a:t>
            </a:r>
          </a:p>
          <a:p>
            <a:pPr marL="1200150" lvl="2" indent="-342900">
              <a:buFont typeface="Arial" panose="020B0604020202020204" pitchFamily="34" charset="0"/>
              <a:buAutoNum type="arabicPeriod"/>
            </a:pPr>
            <a:r>
              <a:rPr lang="en-US" altLang="en-US" sz="2000" b="1" kern="1200" dirty="0">
                <a:solidFill>
                  <a:srgbClr val="006699"/>
                </a:solidFill>
                <a:latin typeface="+mj-lt"/>
                <a:cs typeface="+mn-cs"/>
              </a:rPr>
              <a:t>Symmetric</a:t>
            </a:r>
            <a:r>
              <a:rPr lang="en-US" altLang="en-US" sz="2000" b="1" dirty="0">
                <a:solidFill>
                  <a:srgbClr val="3366FF"/>
                </a:solidFill>
              </a:rPr>
              <a:t> </a:t>
            </a:r>
            <a:r>
              <a:rPr lang="en-US" altLang="en-US" sz="2000" b="1" kern="1200" dirty="0">
                <a:solidFill>
                  <a:srgbClr val="006699"/>
                </a:solidFill>
                <a:latin typeface="+mj-lt"/>
                <a:cs typeface="+mn-cs"/>
              </a:rPr>
              <a:t>Multiprocessing </a:t>
            </a:r>
            <a:r>
              <a:rPr lang="en-US" altLang="en-US" sz="2000" b="1" dirty="0">
                <a:solidFill>
                  <a:srgbClr val="3366FF"/>
                </a:solidFill>
              </a:rPr>
              <a:t>(SMP) </a:t>
            </a:r>
            <a:r>
              <a:rPr lang="en-US" altLang="en-US" sz="2000" dirty="0"/>
              <a:t>– each processor performs all tasks</a:t>
            </a:r>
          </a:p>
          <a:p>
            <a:pPr marL="1200150" lvl="2" indent="-342900">
              <a:buFont typeface="Webdings" panose="05030102010509060703" pitchFamily="18" charset="2"/>
              <a:buNone/>
            </a:pPr>
            <a:endParaRPr lang="en-US" altLang="en-US" sz="2000"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r>
              <a:rPr lang="en-US" altLang="en-US" sz="2200" dirty="0"/>
              <a:t>Like multiprocessor systems, but multiple systems working together</a:t>
            </a:r>
          </a:p>
          <a:p>
            <a:pPr lvl="1"/>
            <a:r>
              <a:rPr lang="en-US" altLang="en-US" sz="2200" dirty="0"/>
              <a:t>Usually </a:t>
            </a:r>
            <a:r>
              <a:rPr lang="en-US" altLang="en-US" sz="2200" b="1" dirty="0"/>
              <a:t>sharing storage </a:t>
            </a:r>
            <a:r>
              <a:rPr lang="en-US" altLang="en-US" sz="2200" dirty="0"/>
              <a:t>via a </a:t>
            </a:r>
            <a:r>
              <a:rPr lang="en-US" altLang="en-US" sz="2200" b="1" kern="1200" dirty="0">
                <a:solidFill>
                  <a:srgbClr val="006699"/>
                </a:solidFill>
                <a:latin typeface="+mj-lt"/>
                <a:cs typeface="+mn-cs"/>
              </a:rPr>
              <a:t>storage-area</a:t>
            </a:r>
            <a:r>
              <a:rPr lang="en-US" altLang="en-US" sz="2200" b="1" dirty="0">
                <a:solidFill>
                  <a:srgbClr val="3366FF"/>
                </a:solidFill>
              </a:rPr>
              <a:t> </a:t>
            </a:r>
            <a:r>
              <a:rPr lang="en-US" altLang="en-US" sz="2200" b="1" kern="1200" dirty="0">
                <a:solidFill>
                  <a:srgbClr val="006699"/>
                </a:solidFill>
                <a:latin typeface="+mj-lt"/>
                <a:cs typeface="+mn-cs"/>
              </a:rPr>
              <a:t>network</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SAN</a:t>
            </a:r>
            <a:r>
              <a:rPr lang="en-US" altLang="en-US" sz="2200" dirty="0"/>
              <a:t>)</a:t>
            </a:r>
          </a:p>
          <a:p>
            <a:pPr lvl="1"/>
            <a:r>
              <a:rPr lang="en-US" altLang="en-US" sz="2200" dirty="0"/>
              <a:t>Provides a </a:t>
            </a:r>
            <a:r>
              <a:rPr lang="en-US" altLang="en-US" sz="2200" b="1" kern="1200" dirty="0">
                <a:solidFill>
                  <a:srgbClr val="006699"/>
                </a:solidFill>
                <a:latin typeface="+mj-lt"/>
                <a:cs typeface="+mn-cs"/>
              </a:rPr>
              <a:t>high-availability</a:t>
            </a:r>
            <a:r>
              <a:rPr lang="en-US" altLang="en-US" sz="2200" b="1" dirty="0"/>
              <a:t> </a:t>
            </a:r>
            <a:r>
              <a:rPr lang="en-US" altLang="en-US" sz="2200" dirty="0"/>
              <a:t>service which survives failures</a:t>
            </a:r>
          </a:p>
          <a:p>
            <a:pPr lvl="2"/>
            <a:r>
              <a:rPr lang="en-US" altLang="en-US" sz="2200" b="1" kern="1200" dirty="0">
                <a:solidFill>
                  <a:srgbClr val="006699"/>
                </a:solidFill>
                <a:latin typeface="+mj-lt"/>
                <a:cs typeface="+mn-cs"/>
              </a:rPr>
              <a:t>Asymmetric</a:t>
            </a:r>
            <a:r>
              <a:rPr lang="en-US" altLang="en-US" sz="2200" b="1" dirty="0">
                <a:solidFill>
                  <a:srgbClr val="3366FF"/>
                </a:solidFill>
              </a:rPr>
              <a:t> </a:t>
            </a:r>
            <a:r>
              <a:rPr lang="en-US" altLang="en-US" sz="2200" b="1" kern="1200" dirty="0">
                <a:solidFill>
                  <a:srgbClr val="006699"/>
                </a:solidFill>
                <a:latin typeface="+mj-lt"/>
                <a:cs typeface="+mn-cs"/>
              </a:rPr>
              <a:t>clustering</a:t>
            </a:r>
            <a:r>
              <a:rPr lang="en-US" altLang="en-US" sz="2200" dirty="0">
                <a:solidFill>
                  <a:srgbClr val="3366FF"/>
                </a:solidFill>
              </a:rPr>
              <a:t> </a:t>
            </a:r>
            <a:r>
              <a:rPr lang="en-US" altLang="en-US" sz="2200" dirty="0"/>
              <a:t>has one machine in hot-standby mode</a:t>
            </a:r>
          </a:p>
          <a:p>
            <a:pPr lvl="2"/>
            <a:r>
              <a:rPr lang="en-US" altLang="en-US" sz="2200" b="1" kern="1200" dirty="0">
                <a:solidFill>
                  <a:srgbClr val="006699"/>
                </a:solidFill>
                <a:latin typeface="+mj-lt"/>
                <a:cs typeface="+mn-cs"/>
              </a:rPr>
              <a:t>Symmetric</a:t>
            </a:r>
            <a:r>
              <a:rPr lang="en-US" altLang="en-US" sz="2200" b="1" dirty="0">
                <a:solidFill>
                  <a:srgbClr val="3366FF"/>
                </a:solidFill>
              </a:rPr>
              <a:t> </a:t>
            </a:r>
            <a:r>
              <a:rPr lang="en-US" altLang="en-US" sz="2200" b="1" kern="1200" dirty="0">
                <a:solidFill>
                  <a:srgbClr val="006699"/>
                </a:solidFill>
                <a:latin typeface="+mj-lt"/>
                <a:cs typeface="+mn-cs"/>
              </a:rPr>
              <a:t>clustering</a:t>
            </a:r>
            <a:r>
              <a:rPr lang="en-US" altLang="en-US" sz="2200" dirty="0">
                <a:solidFill>
                  <a:srgbClr val="3366FF"/>
                </a:solidFill>
              </a:rPr>
              <a:t> </a:t>
            </a:r>
            <a:r>
              <a:rPr lang="en-US" altLang="en-US" sz="2200" dirty="0"/>
              <a:t>has multiple nodes running applications, monitoring each other</a:t>
            </a:r>
          </a:p>
          <a:p>
            <a:pPr lvl="1"/>
            <a:r>
              <a:rPr lang="en-US" altLang="en-US" sz="2200" dirty="0"/>
              <a:t>Some clusters are for </a:t>
            </a:r>
            <a:r>
              <a:rPr lang="en-US" altLang="en-US" sz="2200" b="1" kern="1200" dirty="0">
                <a:solidFill>
                  <a:srgbClr val="006699"/>
                </a:solidFill>
                <a:latin typeface="+mj-lt"/>
                <a:cs typeface="+mn-cs"/>
              </a:rPr>
              <a:t>high-performance</a:t>
            </a:r>
            <a:r>
              <a:rPr lang="en-US" altLang="en-US" sz="2200" b="1" dirty="0">
                <a:solidFill>
                  <a:srgbClr val="3366FF"/>
                </a:solidFill>
              </a:rPr>
              <a:t> </a:t>
            </a:r>
            <a:r>
              <a:rPr lang="en-US" altLang="en-US" sz="2200" b="1" kern="1200" dirty="0">
                <a:solidFill>
                  <a:srgbClr val="006699"/>
                </a:solidFill>
                <a:latin typeface="+mj-lt"/>
                <a:cs typeface="+mn-cs"/>
              </a:rPr>
              <a:t>computing</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HPC</a:t>
            </a:r>
            <a:r>
              <a:rPr lang="en-US" altLang="en-US" sz="2200" dirty="0"/>
              <a:t>)</a:t>
            </a:r>
          </a:p>
          <a:p>
            <a:pPr lvl="2"/>
            <a:r>
              <a:rPr lang="en-US" altLang="en-US" sz="2200" dirty="0"/>
              <a:t>Applications must be written to use </a:t>
            </a:r>
            <a:r>
              <a:rPr lang="en-US" altLang="en-US" sz="2200" b="1" kern="1200" dirty="0">
                <a:solidFill>
                  <a:srgbClr val="006699"/>
                </a:solidFill>
                <a:latin typeface="+mj-lt"/>
                <a:cs typeface="+mn-cs"/>
              </a:rPr>
              <a:t>parallelization</a:t>
            </a:r>
          </a:p>
          <a:p>
            <a:pPr lvl="1"/>
            <a:r>
              <a:rPr lang="en-US" altLang="en-US" sz="2200" dirty="0"/>
              <a:t>Some have</a:t>
            </a:r>
            <a:r>
              <a:rPr lang="en-US" altLang="en-US" sz="2200" b="1" dirty="0">
                <a:solidFill>
                  <a:srgbClr val="3366FF"/>
                </a:solidFill>
              </a:rPr>
              <a:t> </a:t>
            </a:r>
            <a:r>
              <a:rPr lang="en-US" altLang="en-US" sz="2200" b="1" kern="1200" dirty="0">
                <a:solidFill>
                  <a:srgbClr val="006699"/>
                </a:solidFill>
                <a:latin typeface="+mj-lt"/>
                <a:cs typeface="+mn-cs"/>
              </a:rPr>
              <a:t>distributed</a:t>
            </a:r>
            <a:r>
              <a:rPr lang="en-US" altLang="en-US" sz="2200" b="1" dirty="0">
                <a:solidFill>
                  <a:srgbClr val="3366FF"/>
                </a:solidFill>
              </a:rPr>
              <a:t> </a:t>
            </a:r>
            <a:r>
              <a:rPr lang="en-US" altLang="en-US" sz="2200" b="1" kern="1200" dirty="0">
                <a:solidFill>
                  <a:srgbClr val="006699"/>
                </a:solidFill>
                <a:latin typeface="+mj-lt"/>
                <a:cs typeface="+mn-cs"/>
              </a:rPr>
              <a:t>lock</a:t>
            </a:r>
            <a:r>
              <a:rPr lang="en-US" altLang="en-US" sz="2200" b="1" dirty="0">
                <a:solidFill>
                  <a:srgbClr val="3366FF"/>
                </a:solidFill>
              </a:rPr>
              <a:t> </a:t>
            </a:r>
            <a:r>
              <a:rPr lang="en-US" altLang="en-US" sz="2200" b="1" kern="1200" dirty="0">
                <a:solidFill>
                  <a:srgbClr val="006699"/>
                </a:solidFill>
                <a:latin typeface="+mj-lt"/>
                <a:cs typeface="+mn-cs"/>
              </a:rPr>
              <a:t>manager</a:t>
            </a:r>
            <a:r>
              <a:rPr lang="en-US" altLang="en-US" sz="2200" b="1" dirty="0">
                <a:solidFill>
                  <a:srgbClr val="3366FF"/>
                </a:solidFill>
              </a:rPr>
              <a:t> </a:t>
            </a:r>
            <a:r>
              <a:rPr lang="en-US" altLang="en-US" sz="2200" dirty="0"/>
              <a:t>(</a:t>
            </a:r>
            <a:r>
              <a:rPr lang="en-US" altLang="en-US" sz="2200" b="1" kern="1200" dirty="0">
                <a:solidFill>
                  <a:srgbClr val="006699"/>
                </a:solidFill>
                <a:latin typeface="+mj-lt"/>
                <a:cs typeface="+mn-cs"/>
              </a:rPr>
              <a:t>DLM</a:t>
            </a:r>
            <a:r>
              <a:rPr lang="en-US" altLang="en-US" sz="2200"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sz="2800" dirty="0"/>
              <a:t>Traditional</a:t>
            </a:r>
          </a:p>
          <a:p>
            <a:r>
              <a:rPr lang="en-US" altLang="en-US" sz="2800" dirty="0"/>
              <a:t>Mobile</a:t>
            </a:r>
          </a:p>
          <a:p>
            <a:r>
              <a:rPr lang="en-US" altLang="en-US" sz="2800" dirty="0"/>
              <a:t>Client Server</a:t>
            </a:r>
          </a:p>
          <a:p>
            <a:r>
              <a:rPr lang="en-US" altLang="en-US" sz="2800" dirty="0"/>
              <a:t>Pear-to-Pear</a:t>
            </a:r>
          </a:p>
          <a:p>
            <a:r>
              <a:rPr lang="en-US" altLang="en-US" sz="2800" dirty="0"/>
              <a:t>Cloud computing</a:t>
            </a:r>
          </a:p>
          <a:p>
            <a:r>
              <a:rPr lang="en-US" altLang="en-US" sz="2800" dirty="0"/>
              <a:t>Real-time Embedded</a:t>
            </a:r>
          </a:p>
          <a:p>
            <a:endParaRPr lang="en-US" altLang="en-US" sz="2800" dirty="0"/>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r>
              <a:rPr lang="en-US" altLang="en-US" sz="2400" dirty="0"/>
              <a:t>Handheld smartphones, tablets, etc.</a:t>
            </a:r>
          </a:p>
          <a:p>
            <a:r>
              <a:rPr lang="en-US" altLang="en-US" sz="2400" dirty="0"/>
              <a:t>What is the functional difference between them and a “traditional” laptop?</a:t>
            </a:r>
          </a:p>
          <a:p>
            <a:r>
              <a:rPr lang="en-US" altLang="en-US" sz="2400" dirty="0"/>
              <a:t>Extra feature – more OS features (GPS, gyroscope)</a:t>
            </a:r>
          </a:p>
          <a:p>
            <a:r>
              <a:rPr lang="en-US" altLang="en-US" sz="2400" dirty="0"/>
              <a:t>Allows new types of apps like </a:t>
            </a:r>
            <a:r>
              <a:rPr lang="en-US" altLang="en-US" sz="2400" b="1" i="1" dirty="0"/>
              <a:t>augmented reality</a:t>
            </a:r>
          </a:p>
          <a:p>
            <a:r>
              <a:rPr lang="en-US" altLang="en-US" sz="2400" dirty="0"/>
              <a:t>Use IEEE 802.11 wireless, or cellular data networks for connectivity</a:t>
            </a:r>
          </a:p>
          <a:p>
            <a:r>
              <a:rPr lang="en-US" altLang="en-US" sz="2400" dirty="0"/>
              <a:t>Leaders are </a:t>
            </a:r>
            <a:r>
              <a:rPr lang="en-US" altLang="en-US" sz="2400" b="1" kern="1200" dirty="0">
                <a:solidFill>
                  <a:srgbClr val="006699"/>
                </a:solidFill>
                <a:latin typeface="+mj-lt"/>
                <a:cs typeface="+mn-cs"/>
              </a:rPr>
              <a:t>Apple</a:t>
            </a:r>
            <a:r>
              <a:rPr lang="en-US" altLang="en-US" sz="2400" b="1" dirty="0">
                <a:solidFill>
                  <a:srgbClr val="3366FF"/>
                </a:solidFill>
              </a:rPr>
              <a:t> </a:t>
            </a:r>
            <a:r>
              <a:rPr lang="en-US" altLang="en-US" sz="2400" b="1" kern="1200" dirty="0">
                <a:solidFill>
                  <a:srgbClr val="006699"/>
                </a:solidFill>
                <a:latin typeface="+mj-lt"/>
                <a:cs typeface="+mn-cs"/>
              </a:rPr>
              <a:t>iOS</a:t>
            </a:r>
            <a:r>
              <a:rPr lang="en-US" altLang="en-US" sz="2400" b="1" dirty="0">
                <a:solidFill>
                  <a:srgbClr val="3366FF"/>
                </a:solidFill>
              </a:rPr>
              <a:t> </a:t>
            </a:r>
            <a:r>
              <a:rPr lang="en-US" altLang="en-US" sz="2400" dirty="0"/>
              <a:t>and </a:t>
            </a:r>
            <a:r>
              <a:rPr lang="en-US" altLang="en-US" sz="2400" b="1" kern="1200" dirty="0">
                <a:solidFill>
                  <a:srgbClr val="006699"/>
                </a:solidFill>
                <a:latin typeface="+mj-lt"/>
                <a:cs typeface="+mn-cs"/>
              </a:rPr>
              <a:t>Google</a:t>
            </a:r>
            <a:r>
              <a:rPr lang="en-US" altLang="en-US" sz="2400" b="1" dirty="0">
                <a:solidFill>
                  <a:srgbClr val="3366FF"/>
                </a:solidFill>
              </a:rPr>
              <a:t> </a:t>
            </a:r>
            <a:r>
              <a:rPr lang="en-US" altLang="en-US" sz="2400" b="1" kern="1200" dirty="0">
                <a:solidFill>
                  <a:srgbClr val="006699"/>
                </a:solidFill>
                <a:latin typeface="+mj-lt"/>
                <a:cs typeface="+mn-cs"/>
              </a:rPr>
              <a:t>Android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r>
              <a:rPr lang="en-US" altLang="en-US" sz="2000" b="1" dirty="0"/>
              <a:t>Computer system </a:t>
            </a:r>
            <a:r>
              <a:rPr lang="en-US" altLang="en-US" sz="2000" dirty="0"/>
              <a:t>can be divided into </a:t>
            </a:r>
            <a:r>
              <a:rPr lang="en-US" altLang="en-US" sz="2000" b="1" dirty="0"/>
              <a:t>four components</a:t>
            </a:r>
            <a:r>
              <a:rPr lang="en-US" altLang="en-US" sz="2000" dirty="0"/>
              <a:t>:</a:t>
            </a:r>
          </a:p>
          <a:p>
            <a:pPr lvl="1"/>
            <a:r>
              <a:rPr lang="en-US" altLang="en-US" sz="2000" b="1" dirty="0"/>
              <a:t>Hardware</a:t>
            </a:r>
            <a:r>
              <a:rPr lang="en-US" altLang="en-US" sz="2000" dirty="0"/>
              <a:t> – provides basic computing resources</a:t>
            </a:r>
          </a:p>
          <a:p>
            <a:pPr lvl="2"/>
            <a:r>
              <a:rPr lang="en-US" altLang="en-US" sz="2000" dirty="0"/>
              <a:t>CPU, memory, I/O devices</a:t>
            </a:r>
          </a:p>
          <a:p>
            <a:pPr lvl="1"/>
            <a:r>
              <a:rPr lang="en-US" altLang="en-US" sz="2000" b="1" dirty="0"/>
              <a:t>Operating </a:t>
            </a:r>
            <a:r>
              <a:rPr lang="en-US" altLang="en-US" sz="2000" dirty="0"/>
              <a:t>system</a:t>
            </a:r>
          </a:p>
          <a:p>
            <a:pPr lvl="2"/>
            <a:r>
              <a:rPr lang="en-US" altLang="en-US" sz="2000" dirty="0"/>
              <a:t>Controls and coordinates use of hardware among various application The </a:t>
            </a:r>
            <a:r>
              <a:rPr lang="en-US" altLang="en-US" sz="2000" dirty="0" err="1"/>
              <a:t>computerns</a:t>
            </a:r>
            <a:r>
              <a:rPr lang="en-US" altLang="en-US" sz="2000" dirty="0"/>
              <a:t> and users</a:t>
            </a:r>
          </a:p>
          <a:p>
            <a:pPr lvl="1"/>
            <a:r>
              <a:rPr lang="en-US" altLang="en-US" sz="2000" b="1" dirty="0"/>
              <a:t>Application </a:t>
            </a:r>
            <a:r>
              <a:rPr lang="en-US" altLang="en-US" sz="2000" dirty="0"/>
              <a:t>programs – define the ways in which the system resources are used to solve the computing problems of the users</a:t>
            </a:r>
          </a:p>
          <a:p>
            <a:pPr lvl="2"/>
            <a:r>
              <a:rPr lang="en-US" altLang="en-US" sz="2000" dirty="0"/>
              <a:t>Word processors, compilers, web browsers, database systems, video games</a:t>
            </a:r>
          </a:p>
          <a:p>
            <a:pPr lvl="1"/>
            <a:r>
              <a:rPr lang="en-US" altLang="en-US" sz="2000" b="1" dirty="0"/>
              <a:t>Users</a:t>
            </a:r>
          </a:p>
          <a:p>
            <a:pPr lvl="2"/>
            <a:r>
              <a:rPr lang="en-US" altLang="en-US" sz="2000" dirty="0"/>
              <a:t>People, machines, other computers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sz="2400" dirty="0"/>
              <a:t>Dumb terminals supplanted by smart PCs</a:t>
            </a:r>
          </a:p>
          <a:p>
            <a:pPr>
              <a:lnSpc>
                <a:spcPct val="90000"/>
              </a:lnSpc>
              <a:buSzPct val="80000"/>
            </a:pPr>
            <a:r>
              <a:rPr lang="en-US" altLang="en-US" sz="2400" dirty="0"/>
              <a:t>Many systems now </a:t>
            </a:r>
            <a:r>
              <a:rPr lang="en-US" altLang="en-US" sz="2400" b="1" dirty="0">
                <a:solidFill>
                  <a:srgbClr val="006699"/>
                </a:solidFill>
                <a:latin typeface="+mj-lt"/>
              </a:rPr>
              <a:t>servers</a:t>
            </a:r>
            <a:r>
              <a:rPr lang="en-US" altLang="en-US" sz="2400" dirty="0"/>
              <a:t>, responding to requests generated by </a:t>
            </a:r>
            <a:r>
              <a:rPr lang="en-US" altLang="en-US" sz="2400" b="1" dirty="0">
                <a:solidFill>
                  <a:srgbClr val="006699"/>
                </a:solidFill>
                <a:latin typeface="+mj-lt"/>
              </a:rPr>
              <a:t>clients</a:t>
            </a:r>
          </a:p>
          <a:p>
            <a:pPr lvl="1">
              <a:lnSpc>
                <a:spcPct val="90000"/>
              </a:lnSpc>
            </a:pPr>
            <a:r>
              <a:rPr lang="en-US" altLang="en-US" sz="2400" b="1" dirty="0">
                <a:solidFill>
                  <a:srgbClr val="006699"/>
                </a:solidFill>
                <a:latin typeface="+mj-lt"/>
              </a:rPr>
              <a:t>Compute-server</a:t>
            </a:r>
            <a:r>
              <a:rPr lang="en-US" altLang="en-US" sz="2400" b="1" dirty="0">
                <a:solidFill>
                  <a:srgbClr val="3366FF"/>
                </a:solidFill>
              </a:rPr>
              <a:t> </a:t>
            </a:r>
            <a:r>
              <a:rPr lang="en-US" altLang="en-US" sz="2400" b="1" dirty="0">
                <a:solidFill>
                  <a:srgbClr val="006699"/>
                </a:solidFill>
                <a:latin typeface="+mj-lt"/>
              </a:rPr>
              <a:t>system</a:t>
            </a:r>
            <a:r>
              <a:rPr lang="en-US" altLang="en-US" sz="2400" b="1" dirty="0">
                <a:solidFill>
                  <a:srgbClr val="3366FF"/>
                </a:solidFill>
              </a:rPr>
              <a:t> </a:t>
            </a:r>
            <a:r>
              <a:rPr lang="en-US" altLang="en-US" sz="2400" dirty="0"/>
              <a:t>provides an interface to client to request services (i.e., database)</a:t>
            </a:r>
          </a:p>
          <a:p>
            <a:pPr lvl="1">
              <a:lnSpc>
                <a:spcPct val="90000"/>
              </a:lnSpc>
            </a:pPr>
            <a:r>
              <a:rPr lang="en-US" altLang="en-US" sz="2400" b="1" dirty="0">
                <a:solidFill>
                  <a:srgbClr val="006699"/>
                </a:solidFill>
                <a:latin typeface="+mj-lt"/>
              </a:rPr>
              <a:t>File-server</a:t>
            </a:r>
            <a:r>
              <a:rPr lang="en-US" altLang="en-US" sz="2400" b="1" dirty="0">
                <a:solidFill>
                  <a:srgbClr val="3366FF"/>
                </a:solidFill>
              </a:rPr>
              <a:t> </a:t>
            </a:r>
            <a:r>
              <a:rPr lang="en-US" altLang="en-US" sz="2400" b="1" dirty="0">
                <a:solidFill>
                  <a:srgbClr val="006699"/>
                </a:solidFill>
                <a:latin typeface="+mj-lt"/>
              </a:rPr>
              <a:t>system</a:t>
            </a:r>
            <a:r>
              <a:rPr lang="en-US" altLang="en-US" sz="2400" b="1" dirty="0">
                <a:solidFill>
                  <a:srgbClr val="3366FF"/>
                </a:solidFill>
              </a:rPr>
              <a:t> </a:t>
            </a:r>
            <a:r>
              <a:rPr lang="en-US" altLang="en-US" sz="2400"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415924" y="914400"/>
            <a:ext cx="6530566" cy="4849814"/>
          </a:xfrm>
        </p:spPr>
        <p:txBody>
          <a:bodyPr/>
          <a:lstStyle/>
          <a:p>
            <a:r>
              <a:rPr lang="en-US" altLang="en-US" sz="2400" dirty="0"/>
              <a:t>Another model of distributed system</a:t>
            </a:r>
          </a:p>
          <a:p>
            <a:r>
              <a:rPr lang="en-US" altLang="en-US" sz="2400" b="1" dirty="0"/>
              <a:t>P2P</a:t>
            </a:r>
            <a:r>
              <a:rPr lang="en-US" altLang="en-US" sz="2400" dirty="0"/>
              <a:t> does not </a:t>
            </a:r>
            <a:r>
              <a:rPr lang="en-US" altLang="en-US" sz="2400" b="1" dirty="0"/>
              <a:t>distinguish</a:t>
            </a:r>
            <a:r>
              <a:rPr lang="en-US" altLang="en-US" sz="2400" dirty="0"/>
              <a:t> </a:t>
            </a:r>
            <a:r>
              <a:rPr lang="en-US" altLang="en-US" sz="2400" b="1" dirty="0"/>
              <a:t>clients</a:t>
            </a:r>
            <a:r>
              <a:rPr lang="en-US" altLang="en-US" sz="2400" dirty="0"/>
              <a:t> and </a:t>
            </a:r>
            <a:r>
              <a:rPr lang="en-US" altLang="en-US" sz="2400" b="1" dirty="0"/>
              <a:t>servers</a:t>
            </a:r>
          </a:p>
          <a:p>
            <a:pPr lvl="1"/>
            <a:r>
              <a:rPr lang="en-US" altLang="en-US" sz="2400" dirty="0"/>
              <a:t>Instead </a:t>
            </a:r>
            <a:r>
              <a:rPr lang="en-US" altLang="en-US" sz="2400" b="1" dirty="0"/>
              <a:t>all</a:t>
            </a:r>
            <a:r>
              <a:rPr lang="en-US" altLang="en-US" sz="2400" dirty="0"/>
              <a:t> </a:t>
            </a:r>
            <a:r>
              <a:rPr lang="en-US" altLang="en-US" sz="2400" b="1" dirty="0"/>
              <a:t>nodes</a:t>
            </a:r>
            <a:r>
              <a:rPr lang="en-US" altLang="en-US" sz="2400" dirty="0"/>
              <a:t> are </a:t>
            </a:r>
            <a:r>
              <a:rPr lang="en-US" altLang="en-US" sz="2400" b="1" dirty="0"/>
              <a:t>considered</a:t>
            </a:r>
            <a:r>
              <a:rPr lang="en-US" altLang="en-US" sz="2400" dirty="0"/>
              <a:t> </a:t>
            </a:r>
            <a:r>
              <a:rPr lang="en-US" altLang="en-US" sz="2400" b="1" dirty="0"/>
              <a:t>peers</a:t>
            </a:r>
          </a:p>
          <a:p>
            <a:pPr lvl="1"/>
            <a:r>
              <a:rPr lang="en-US" altLang="en-US" sz="2400" dirty="0"/>
              <a:t>May each act as client, server or both</a:t>
            </a:r>
          </a:p>
          <a:p>
            <a:pPr lvl="1"/>
            <a:r>
              <a:rPr lang="en-US" altLang="en-US" sz="2400" dirty="0"/>
              <a:t>Node must join P2P network</a:t>
            </a:r>
          </a:p>
          <a:p>
            <a:pPr lvl="2"/>
            <a:r>
              <a:rPr lang="en-US" altLang="en-US" sz="2400" dirty="0"/>
              <a:t>Registers its service with central lookup service on network, or</a:t>
            </a:r>
          </a:p>
          <a:p>
            <a:pPr lvl="2"/>
            <a:r>
              <a:rPr lang="en-US" altLang="en-US" sz="2400" dirty="0"/>
              <a:t>Broadcast request for service and respond to requests for service via </a:t>
            </a:r>
            <a:r>
              <a:rPr lang="en-US" altLang="en-US" sz="2400" b="1" i="1" dirty="0"/>
              <a:t>discovery protocol</a:t>
            </a:r>
          </a:p>
          <a:p>
            <a:pPr lvl="1"/>
            <a:r>
              <a:rPr lang="en-US" altLang="en-US" sz="2400" dirty="0"/>
              <a:t>Examples include</a:t>
            </a:r>
            <a:r>
              <a:rPr lang="en-US" altLang="en-US" sz="2400" i="1" dirty="0"/>
              <a:t> </a:t>
            </a:r>
            <a:r>
              <a:rPr lang="en-US" altLang="en-US" sz="2400" dirty="0"/>
              <a:t>Napster</a:t>
            </a:r>
            <a:r>
              <a:rPr lang="en-US" altLang="en-US" sz="2400" i="1" dirty="0"/>
              <a:t> </a:t>
            </a:r>
            <a:r>
              <a:rPr lang="en-US" altLang="en-US" sz="2400" dirty="0"/>
              <a:t>and</a:t>
            </a:r>
            <a:r>
              <a:rPr lang="en-US" altLang="en-US" sz="2400" i="1" dirty="0"/>
              <a:t> </a:t>
            </a:r>
            <a:r>
              <a:rPr lang="en-US" altLang="en-US" sz="2400" dirty="0"/>
              <a:t>Gnutella</a:t>
            </a:r>
            <a:r>
              <a:rPr lang="en-US" altLang="en-US" sz="2400" i="1" dirty="0"/>
              <a:t>, </a:t>
            </a:r>
            <a:r>
              <a:rPr lang="en-US" altLang="en-US" sz="2400" b="1" kern="1200" dirty="0">
                <a:solidFill>
                  <a:srgbClr val="006699"/>
                </a:solidFill>
                <a:latin typeface="+mj-lt"/>
                <a:cs typeface="+mn-cs"/>
              </a:rPr>
              <a:t>Voice</a:t>
            </a:r>
            <a:r>
              <a:rPr lang="en-US" altLang="en-US" sz="2400" b="1" dirty="0">
                <a:solidFill>
                  <a:srgbClr val="3366FF"/>
                </a:solidFill>
              </a:rPr>
              <a:t> </a:t>
            </a:r>
            <a:r>
              <a:rPr lang="en-US" altLang="en-US" sz="2400" b="1" kern="1200" dirty="0">
                <a:solidFill>
                  <a:srgbClr val="006699"/>
                </a:solidFill>
                <a:latin typeface="+mj-lt"/>
                <a:cs typeface="+mn-cs"/>
              </a:rPr>
              <a:t>over</a:t>
            </a:r>
            <a:r>
              <a:rPr lang="en-US" altLang="en-US" sz="2400" b="1" dirty="0">
                <a:solidFill>
                  <a:srgbClr val="3366FF"/>
                </a:solidFill>
              </a:rPr>
              <a:t> </a:t>
            </a:r>
            <a:r>
              <a:rPr lang="en-US" altLang="en-US" sz="2400" b="1" kern="1200" dirty="0">
                <a:solidFill>
                  <a:srgbClr val="006699"/>
                </a:solidFill>
                <a:latin typeface="+mj-lt"/>
                <a:cs typeface="+mn-cs"/>
              </a:rPr>
              <a:t>IP</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VoIP</a:t>
            </a:r>
            <a:r>
              <a:rPr lang="en-US" altLang="en-US" sz="2400" dirty="0"/>
              <a:t>)</a:t>
            </a:r>
            <a:r>
              <a:rPr lang="en-US" altLang="en-US" sz="2400" i="1" dirty="0"/>
              <a:t> </a:t>
            </a:r>
            <a:r>
              <a:rPr lang="en-US" altLang="en-US" sz="2400"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2502" y="2415381"/>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r>
              <a:rPr lang="en-US" altLang="en-US" sz="2800" dirty="0"/>
              <a:t>Delivers computing, storage, even apps as a service across a network</a:t>
            </a:r>
          </a:p>
          <a:p>
            <a:r>
              <a:rPr lang="en-US" altLang="en-US" sz="2800" b="1" dirty="0"/>
              <a:t>Logical</a:t>
            </a:r>
            <a:r>
              <a:rPr lang="en-US" altLang="en-US" sz="2800" dirty="0"/>
              <a:t> </a:t>
            </a:r>
            <a:r>
              <a:rPr lang="en-US" altLang="en-US" sz="2800" b="1" dirty="0"/>
              <a:t>extension</a:t>
            </a:r>
            <a:r>
              <a:rPr lang="en-US" altLang="en-US" sz="2800" dirty="0"/>
              <a:t> of </a:t>
            </a:r>
            <a:r>
              <a:rPr lang="en-US" altLang="en-US" sz="2800" b="1" dirty="0"/>
              <a:t>virtualization</a:t>
            </a:r>
            <a:r>
              <a:rPr lang="en-US" altLang="en-US" sz="2800" dirty="0"/>
              <a:t> because it uses </a:t>
            </a:r>
            <a:r>
              <a:rPr lang="en-US" altLang="en-US" sz="2800" b="1" dirty="0"/>
              <a:t>virtualization</a:t>
            </a:r>
            <a:r>
              <a:rPr lang="en-US" altLang="en-US" sz="2800" dirty="0"/>
              <a:t> as the base for it functionality.</a:t>
            </a:r>
          </a:p>
          <a:p>
            <a:pPr lvl="1"/>
            <a:r>
              <a:rPr lang="en-US" altLang="en-US" sz="2800" dirty="0"/>
              <a:t>Amazon </a:t>
            </a:r>
            <a:r>
              <a:rPr lang="en-US" altLang="en-US" sz="2800" b="1" kern="1200" dirty="0">
                <a:solidFill>
                  <a:srgbClr val="006699"/>
                </a:solidFill>
                <a:latin typeface="+mj-lt"/>
                <a:cs typeface="+mn-cs"/>
              </a:rPr>
              <a:t>EC2</a:t>
            </a:r>
            <a:r>
              <a:rPr lang="en-US" altLang="en-US" sz="2800" dirty="0"/>
              <a:t>  has thousands of servers, millions of virtual machines, petabytes of storage available across the Internet, pay based on usage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r>
              <a:rPr lang="en-US" altLang="en-US" sz="2400" b="1" kern="1200" dirty="0">
                <a:solidFill>
                  <a:srgbClr val="006699"/>
                </a:solidFill>
                <a:latin typeface="+mj-lt"/>
                <a:cs typeface="+mn-cs"/>
              </a:rPr>
              <a:t>Public cloud </a:t>
            </a:r>
            <a:r>
              <a:rPr lang="en-US" altLang="en-US" sz="2400" dirty="0"/>
              <a:t>– available via Internet to anyone willing to pay</a:t>
            </a:r>
          </a:p>
          <a:p>
            <a:r>
              <a:rPr lang="en-US" altLang="en-US" sz="2400" b="1" kern="1200" dirty="0">
                <a:solidFill>
                  <a:srgbClr val="006699"/>
                </a:solidFill>
                <a:latin typeface="+mj-lt"/>
                <a:cs typeface="+mn-cs"/>
              </a:rPr>
              <a:t>Private</a:t>
            </a:r>
            <a:r>
              <a:rPr lang="en-US" altLang="en-US" sz="2400" b="1" dirty="0">
                <a:solidFill>
                  <a:srgbClr val="3366FF"/>
                </a:solidFill>
              </a:rPr>
              <a:t> </a:t>
            </a:r>
            <a:r>
              <a:rPr lang="en-US" altLang="en-US" sz="2400" b="1" kern="1200" dirty="0">
                <a:solidFill>
                  <a:srgbClr val="006699"/>
                </a:solidFill>
                <a:latin typeface="+mj-lt"/>
                <a:cs typeface="+mn-cs"/>
              </a:rPr>
              <a:t>cloud</a:t>
            </a:r>
            <a:r>
              <a:rPr lang="en-US" altLang="en-US" sz="2400" b="1" dirty="0">
                <a:solidFill>
                  <a:srgbClr val="3366FF"/>
                </a:solidFill>
              </a:rPr>
              <a:t> </a:t>
            </a:r>
            <a:r>
              <a:rPr lang="en-US" altLang="en-US" sz="2400" dirty="0"/>
              <a:t>– run by a company for the company’s own use</a:t>
            </a:r>
          </a:p>
          <a:p>
            <a:r>
              <a:rPr lang="en-US" altLang="en-US" sz="2400" b="1" kern="1200" dirty="0">
                <a:solidFill>
                  <a:srgbClr val="006699"/>
                </a:solidFill>
                <a:latin typeface="+mj-lt"/>
                <a:cs typeface="+mn-cs"/>
              </a:rPr>
              <a:t>Hybrid</a:t>
            </a:r>
            <a:r>
              <a:rPr lang="en-US" altLang="en-US" sz="2400" b="1" dirty="0">
                <a:solidFill>
                  <a:srgbClr val="3366FF"/>
                </a:solidFill>
              </a:rPr>
              <a:t> </a:t>
            </a:r>
            <a:r>
              <a:rPr lang="en-US" altLang="en-US" sz="2400" b="1" kern="1200" dirty="0">
                <a:solidFill>
                  <a:srgbClr val="006699"/>
                </a:solidFill>
                <a:latin typeface="+mj-lt"/>
                <a:cs typeface="+mn-cs"/>
              </a:rPr>
              <a:t>cloud</a:t>
            </a:r>
            <a:r>
              <a:rPr lang="en-US" altLang="en-US" sz="2400" b="1" dirty="0">
                <a:solidFill>
                  <a:srgbClr val="3366FF"/>
                </a:solidFill>
              </a:rPr>
              <a:t> </a:t>
            </a:r>
            <a:r>
              <a:rPr lang="en-US" altLang="en-US" sz="2400" dirty="0"/>
              <a:t>– includes both public and private cloud components</a:t>
            </a:r>
          </a:p>
          <a:p>
            <a:r>
              <a:rPr lang="en-US" altLang="en-US" sz="2400" dirty="0"/>
              <a:t>Software as a Service (</a:t>
            </a:r>
            <a:r>
              <a:rPr lang="en-US" altLang="en-US" sz="2400" b="1" kern="1200" dirty="0">
                <a:solidFill>
                  <a:srgbClr val="006699"/>
                </a:solidFill>
                <a:latin typeface="+mj-lt"/>
                <a:cs typeface="+mn-cs"/>
              </a:rPr>
              <a:t>SaaS</a:t>
            </a:r>
            <a:r>
              <a:rPr lang="en-US" altLang="en-US" sz="2400" dirty="0"/>
              <a:t>) – one or more applications available via the Internet (i.e., word processor)</a:t>
            </a:r>
          </a:p>
          <a:p>
            <a:r>
              <a:rPr lang="en-US" altLang="en-US" sz="2400" dirty="0"/>
              <a:t>Platform as a Service (</a:t>
            </a:r>
            <a:r>
              <a:rPr lang="en-US" altLang="en-US" sz="2400" b="1" kern="1200" dirty="0">
                <a:solidFill>
                  <a:srgbClr val="006699"/>
                </a:solidFill>
                <a:latin typeface="+mj-lt"/>
                <a:cs typeface="+mn-cs"/>
              </a:rPr>
              <a:t>PaaS</a:t>
            </a:r>
            <a:r>
              <a:rPr lang="en-US" altLang="en-US" sz="2400" dirty="0"/>
              <a:t>) – software stack ready for application use via the Internet (i.e., a database server)</a:t>
            </a:r>
          </a:p>
          <a:p>
            <a:r>
              <a:rPr lang="en-US" altLang="en-US" sz="2400" dirty="0"/>
              <a:t>Infrastructure as a Service (</a:t>
            </a:r>
            <a:r>
              <a:rPr lang="en-US" altLang="en-US" sz="2400" b="1" kern="1200" dirty="0">
                <a:solidFill>
                  <a:srgbClr val="006699"/>
                </a:solidFill>
                <a:latin typeface="+mj-lt"/>
                <a:cs typeface="+mn-cs"/>
              </a:rPr>
              <a:t>IaaS</a:t>
            </a:r>
            <a:r>
              <a:rPr lang="en-US" altLang="en-US" sz="2400"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r>
              <a:rPr lang="en-US" altLang="en-US" sz="2400" dirty="0"/>
              <a:t>Cloud computing environments composed of traditional OSes, plus VMMs, plus cloud management tools</a:t>
            </a:r>
          </a:p>
          <a:p>
            <a:pPr lvl="1"/>
            <a:r>
              <a:rPr lang="en-US" altLang="en-US" sz="2400" dirty="0"/>
              <a:t>Internet connectivity requires security like firewalls</a:t>
            </a:r>
            <a:endParaRPr lang="en-US" altLang="en-US" sz="1000" dirty="0"/>
          </a:p>
          <a:p>
            <a:pPr lvl="1"/>
            <a:r>
              <a:rPr lang="en-US" altLang="en-US" sz="2400"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7880" y="2698403"/>
            <a:ext cx="4976403" cy="393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r>
              <a:rPr lang="en-US" altLang="en-US" sz="2400" dirty="0"/>
              <a:t>Real-time embedded systems most prevalent form of computers</a:t>
            </a:r>
          </a:p>
          <a:p>
            <a:pPr lvl="1"/>
            <a:r>
              <a:rPr lang="en-US" altLang="en-US" sz="2400" dirty="0"/>
              <a:t>Vary considerable, special purpose, limited purpose OS,  </a:t>
            </a:r>
            <a:r>
              <a:rPr lang="en-US" altLang="en-US" sz="2400" b="1" kern="1200" dirty="0">
                <a:solidFill>
                  <a:srgbClr val="006699"/>
                </a:solidFill>
                <a:latin typeface="+mj-lt"/>
                <a:cs typeface="+mn-cs"/>
              </a:rPr>
              <a:t>real-time</a:t>
            </a:r>
            <a:r>
              <a:rPr lang="en-US" altLang="en-US" sz="2400" b="1" dirty="0">
                <a:solidFill>
                  <a:srgbClr val="3366FF"/>
                </a:solidFill>
              </a:rPr>
              <a:t> </a:t>
            </a:r>
            <a:r>
              <a:rPr lang="en-US" altLang="en-US" sz="2400" b="1" kern="1200" dirty="0">
                <a:solidFill>
                  <a:srgbClr val="006699"/>
                </a:solidFill>
                <a:latin typeface="+mj-lt"/>
                <a:cs typeface="+mn-cs"/>
              </a:rPr>
              <a:t>OS</a:t>
            </a:r>
          </a:p>
          <a:p>
            <a:pPr lvl="1"/>
            <a:r>
              <a:rPr lang="en-US" altLang="en-US" sz="2400" dirty="0"/>
              <a:t>Use expanding</a:t>
            </a:r>
          </a:p>
          <a:p>
            <a:r>
              <a:rPr lang="en-US" altLang="en-US" sz="2400" dirty="0"/>
              <a:t>Many other special computing environments as well</a:t>
            </a:r>
          </a:p>
          <a:p>
            <a:pPr lvl="1"/>
            <a:r>
              <a:rPr lang="en-US" altLang="en-US" sz="2400" dirty="0"/>
              <a:t>Some have OSes, some perform tasks without an OS</a:t>
            </a:r>
          </a:p>
          <a:p>
            <a:r>
              <a:rPr lang="en-US" altLang="en-US" sz="2400" dirty="0"/>
              <a:t>Real-time OS has well-defined fixed time constraints</a:t>
            </a:r>
          </a:p>
          <a:p>
            <a:pPr lvl="1"/>
            <a:r>
              <a:rPr lang="en-US" altLang="en-US" sz="2400" dirty="0"/>
              <a:t>Processing </a:t>
            </a:r>
            <a:r>
              <a:rPr lang="en-US" altLang="en-US" sz="2400" b="1" i="1" dirty="0"/>
              <a:t>must</a:t>
            </a:r>
            <a:r>
              <a:rPr lang="en-US" altLang="en-US" sz="2400" dirty="0"/>
              <a:t> be done within the constraint</a:t>
            </a:r>
          </a:p>
          <a:p>
            <a:pPr lvl="1"/>
            <a:r>
              <a:rPr lang="en-US" altLang="en-US" sz="2400" dirty="0"/>
              <a:t>Correct operation only if constraints met</a:t>
            </a:r>
          </a:p>
          <a:p>
            <a:pPr lvl="1"/>
            <a:endParaRPr lang="en-US" alt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r>
              <a:rPr lang="en-US" altLang="en-US" sz="2400" dirty="0"/>
              <a:t>Operating systems made available in source-code format rather than just binary </a:t>
            </a:r>
            <a:r>
              <a:rPr lang="en-US" altLang="en-US" sz="2400" b="1" kern="1200" dirty="0">
                <a:solidFill>
                  <a:srgbClr val="006699"/>
                </a:solidFill>
                <a:latin typeface="+mj-lt"/>
                <a:cs typeface="+mn-cs"/>
              </a:rPr>
              <a:t>closed-source</a:t>
            </a:r>
            <a:r>
              <a:rPr lang="en-US" altLang="en-US" sz="2400" b="1" dirty="0">
                <a:solidFill>
                  <a:srgbClr val="3366FF"/>
                </a:solidFill>
              </a:rPr>
              <a:t> </a:t>
            </a:r>
            <a:r>
              <a:rPr lang="en-US" altLang="en-US" sz="2400" dirty="0"/>
              <a:t>and</a:t>
            </a:r>
            <a:r>
              <a:rPr lang="en-US" altLang="en-US" sz="2400" b="1" dirty="0">
                <a:solidFill>
                  <a:srgbClr val="3366FF"/>
                </a:solidFill>
              </a:rPr>
              <a:t> </a:t>
            </a:r>
            <a:r>
              <a:rPr lang="en-US" altLang="en-US" sz="2400" b="1" kern="1200" dirty="0">
                <a:solidFill>
                  <a:srgbClr val="006699"/>
                </a:solidFill>
                <a:latin typeface="+mj-lt"/>
                <a:cs typeface="+mn-cs"/>
              </a:rPr>
              <a:t>proprietary</a:t>
            </a:r>
          </a:p>
          <a:p>
            <a:r>
              <a:rPr lang="en-US" altLang="en-US" sz="2400" dirty="0"/>
              <a:t>Counter to the </a:t>
            </a:r>
            <a:r>
              <a:rPr lang="en-US" altLang="en-US" sz="2400" b="1" kern="1200" dirty="0">
                <a:solidFill>
                  <a:srgbClr val="006699"/>
                </a:solidFill>
                <a:latin typeface="+mj-lt"/>
                <a:cs typeface="+mn-cs"/>
              </a:rPr>
              <a:t>copy</a:t>
            </a:r>
            <a:r>
              <a:rPr lang="en-US" altLang="en-US" sz="2400" b="1" dirty="0">
                <a:solidFill>
                  <a:srgbClr val="3366FF"/>
                </a:solidFill>
              </a:rPr>
              <a:t> </a:t>
            </a:r>
            <a:r>
              <a:rPr lang="en-US" altLang="en-US" sz="2400" b="1" kern="1200" dirty="0">
                <a:solidFill>
                  <a:srgbClr val="006699"/>
                </a:solidFill>
                <a:latin typeface="+mj-lt"/>
                <a:cs typeface="+mn-cs"/>
              </a:rPr>
              <a:t>protection</a:t>
            </a:r>
            <a:r>
              <a:rPr lang="en-US" altLang="en-US" sz="2400" dirty="0">
                <a:solidFill>
                  <a:srgbClr val="3366FF"/>
                </a:solidFill>
              </a:rPr>
              <a:t> </a:t>
            </a:r>
            <a:r>
              <a:rPr lang="en-US" altLang="en-US" sz="2400" dirty="0">
                <a:solidFill>
                  <a:srgbClr val="000000"/>
                </a:solidFill>
              </a:rPr>
              <a:t>and </a:t>
            </a:r>
            <a:r>
              <a:rPr lang="en-US" altLang="en-US" sz="2400" b="1" kern="1200" dirty="0">
                <a:solidFill>
                  <a:srgbClr val="006699"/>
                </a:solidFill>
                <a:latin typeface="+mj-lt"/>
                <a:cs typeface="+mn-cs"/>
              </a:rPr>
              <a:t>Digital</a:t>
            </a:r>
            <a:r>
              <a:rPr lang="en-US" altLang="en-US" sz="2400" b="1" dirty="0">
                <a:solidFill>
                  <a:srgbClr val="3366FF"/>
                </a:solidFill>
              </a:rPr>
              <a:t> </a:t>
            </a:r>
            <a:r>
              <a:rPr lang="en-US" altLang="en-US" sz="2400" b="1" kern="1200" dirty="0">
                <a:solidFill>
                  <a:srgbClr val="006699"/>
                </a:solidFill>
                <a:latin typeface="+mj-lt"/>
                <a:cs typeface="+mn-cs"/>
              </a:rPr>
              <a:t>Rights</a:t>
            </a:r>
            <a:r>
              <a:rPr lang="en-US" altLang="en-US" sz="2400" b="1" dirty="0">
                <a:solidFill>
                  <a:srgbClr val="3366FF"/>
                </a:solidFill>
              </a:rPr>
              <a:t> </a:t>
            </a:r>
            <a:r>
              <a:rPr lang="en-US" altLang="en-US" sz="2400" b="1" kern="1200" dirty="0">
                <a:solidFill>
                  <a:srgbClr val="006699"/>
                </a:solidFill>
                <a:latin typeface="+mj-lt"/>
                <a:cs typeface="+mn-cs"/>
              </a:rPr>
              <a:t>Management</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DRM</a:t>
            </a:r>
            <a:r>
              <a:rPr lang="en-US" altLang="en-US" sz="2400" dirty="0"/>
              <a:t>)</a:t>
            </a:r>
            <a:r>
              <a:rPr lang="en-US" altLang="en-US" sz="2400" dirty="0">
                <a:solidFill>
                  <a:srgbClr val="3366FF"/>
                </a:solidFill>
              </a:rPr>
              <a:t> </a:t>
            </a:r>
            <a:r>
              <a:rPr lang="en-US" altLang="en-US" sz="2400" dirty="0">
                <a:solidFill>
                  <a:srgbClr val="000000"/>
                </a:solidFill>
              </a:rPr>
              <a:t>movement</a:t>
            </a:r>
            <a:endParaRPr lang="en-US" altLang="en-US" sz="1000" dirty="0">
              <a:solidFill>
                <a:srgbClr val="000000"/>
              </a:solidFill>
            </a:endParaRPr>
          </a:p>
          <a:p>
            <a:r>
              <a:rPr lang="en-US" altLang="en-US" sz="2400" dirty="0">
                <a:solidFill>
                  <a:srgbClr val="000000"/>
                </a:solidFill>
              </a:rPr>
              <a:t>Started by </a:t>
            </a:r>
            <a:r>
              <a:rPr lang="en-US" altLang="en-US" sz="2400" b="1" kern="1200" dirty="0">
                <a:solidFill>
                  <a:srgbClr val="006699"/>
                </a:solidFill>
                <a:latin typeface="+mj-lt"/>
                <a:cs typeface="+mn-cs"/>
              </a:rPr>
              <a:t>Free</a:t>
            </a:r>
            <a:r>
              <a:rPr lang="en-US" altLang="en-US" sz="2400" b="1" dirty="0">
                <a:solidFill>
                  <a:srgbClr val="3366FF"/>
                </a:solidFill>
              </a:rPr>
              <a:t> </a:t>
            </a:r>
            <a:r>
              <a:rPr lang="en-US" altLang="en-US" sz="2400" b="1" kern="1200" dirty="0">
                <a:solidFill>
                  <a:srgbClr val="006699"/>
                </a:solidFill>
                <a:latin typeface="+mj-lt"/>
                <a:cs typeface="+mn-cs"/>
              </a:rPr>
              <a:t>Software</a:t>
            </a:r>
            <a:r>
              <a:rPr lang="en-US" altLang="en-US" sz="2400" b="1" dirty="0">
                <a:solidFill>
                  <a:srgbClr val="3366FF"/>
                </a:solidFill>
              </a:rPr>
              <a:t> </a:t>
            </a:r>
            <a:r>
              <a:rPr lang="en-US" altLang="en-US" sz="2400" b="1" kern="1200" dirty="0">
                <a:solidFill>
                  <a:srgbClr val="006699"/>
                </a:solidFill>
                <a:latin typeface="+mj-lt"/>
                <a:cs typeface="+mn-cs"/>
              </a:rPr>
              <a:t>Foundation</a:t>
            </a:r>
            <a:r>
              <a:rPr lang="en-US" altLang="en-US" sz="2400" b="1" dirty="0">
                <a:solidFill>
                  <a:srgbClr val="3366FF"/>
                </a:solidFill>
              </a:rPr>
              <a:t> </a:t>
            </a:r>
            <a:r>
              <a:rPr lang="en-US" altLang="en-US" sz="2400" dirty="0"/>
              <a:t>(</a:t>
            </a:r>
            <a:r>
              <a:rPr lang="en-US" altLang="en-US" sz="2400" b="1" kern="1200" dirty="0">
                <a:solidFill>
                  <a:srgbClr val="006699"/>
                </a:solidFill>
                <a:latin typeface="+mj-lt"/>
                <a:cs typeface="+mn-cs"/>
              </a:rPr>
              <a:t>FSF</a:t>
            </a:r>
            <a:r>
              <a:rPr lang="en-US" altLang="en-US" sz="2400" dirty="0"/>
              <a:t>) by Richard Stallman</a:t>
            </a:r>
            <a:r>
              <a:rPr lang="en-US" altLang="en-US" sz="2400" dirty="0">
                <a:solidFill>
                  <a:srgbClr val="000000"/>
                </a:solidFill>
              </a:rPr>
              <a:t>, which has </a:t>
            </a:r>
            <a:r>
              <a:rPr lang="ja-JP" altLang="en-US" sz="2400" dirty="0">
                <a:solidFill>
                  <a:srgbClr val="000000"/>
                </a:solidFill>
              </a:rPr>
              <a:t>“</a:t>
            </a:r>
            <a:r>
              <a:rPr lang="en-US" altLang="ja-JP" sz="2400" dirty="0">
                <a:solidFill>
                  <a:srgbClr val="000000"/>
                </a:solidFill>
              </a:rPr>
              <a:t>copyleft</a:t>
            </a:r>
            <a:r>
              <a:rPr lang="ja-JP" altLang="en-US" sz="2400" dirty="0">
                <a:solidFill>
                  <a:srgbClr val="000000"/>
                </a:solidFill>
              </a:rPr>
              <a:t>”</a:t>
            </a:r>
            <a:r>
              <a:rPr lang="en-US" altLang="ja-JP" sz="2400" dirty="0">
                <a:solidFill>
                  <a:srgbClr val="000000"/>
                </a:solidFill>
              </a:rPr>
              <a:t> </a:t>
            </a:r>
            <a:r>
              <a:rPr lang="en-US" altLang="ja-JP" sz="2400" b="1" kern="1200" dirty="0">
                <a:solidFill>
                  <a:srgbClr val="006699"/>
                </a:solidFill>
                <a:latin typeface="+mj-lt"/>
                <a:cs typeface="+mn-cs"/>
              </a:rPr>
              <a:t>GNU</a:t>
            </a:r>
            <a:r>
              <a:rPr lang="en-US" altLang="ja-JP" sz="2400" b="1" dirty="0">
                <a:solidFill>
                  <a:srgbClr val="3366FF"/>
                </a:solidFill>
              </a:rPr>
              <a:t> </a:t>
            </a:r>
            <a:r>
              <a:rPr lang="en-US" altLang="ja-JP" sz="2400" b="1" kern="1200" dirty="0">
                <a:solidFill>
                  <a:srgbClr val="006699"/>
                </a:solidFill>
                <a:latin typeface="+mj-lt"/>
                <a:cs typeface="+mn-cs"/>
              </a:rPr>
              <a:t>Public</a:t>
            </a:r>
            <a:r>
              <a:rPr lang="en-US" altLang="ja-JP" sz="2400" b="1" dirty="0">
                <a:solidFill>
                  <a:srgbClr val="3366FF"/>
                </a:solidFill>
              </a:rPr>
              <a:t> </a:t>
            </a:r>
            <a:r>
              <a:rPr lang="en-US" altLang="ja-JP" sz="2400" b="1" kern="1200" dirty="0">
                <a:solidFill>
                  <a:srgbClr val="006699"/>
                </a:solidFill>
                <a:latin typeface="+mj-lt"/>
                <a:cs typeface="+mn-cs"/>
              </a:rPr>
              <a:t>License</a:t>
            </a:r>
            <a:r>
              <a:rPr lang="en-US" altLang="ja-JP" sz="2400" b="1" dirty="0">
                <a:solidFill>
                  <a:srgbClr val="3366FF"/>
                </a:solidFill>
              </a:rPr>
              <a:t> </a:t>
            </a:r>
            <a:r>
              <a:rPr lang="en-US" altLang="ja-JP" sz="2400" dirty="0"/>
              <a:t>(</a:t>
            </a:r>
            <a:r>
              <a:rPr lang="en-US" altLang="ja-JP" sz="2400" b="1" kern="1200" dirty="0">
                <a:solidFill>
                  <a:srgbClr val="006699"/>
                </a:solidFill>
                <a:latin typeface="+mj-lt"/>
                <a:cs typeface="+mn-cs"/>
              </a:rPr>
              <a:t>GPL</a:t>
            </a:r>
            <a:r>
              <a:rPr lang="en-US" altLang="ja-JP" sz="2400" dirty="0"/>
              <a:t>)</a:t>
            </a:r>
          </a:p>
          <a:p>
            <a:pPr lvl="1"/>
            <a:r>
              <a:rPr lang="en-US" altLang="en-US" sz="2400" b="1" dirty="0"/>
              <a:t>Free software and open-source software </a:t>
            </a:r>
            <a:r>
              <a:rPr lang="en-US" altLang="en-US" sz="2400" dirty="0"/>
              <a:t>are two different ideas championed by different groups of people</a:t>
            </a: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r>
              <a:rPr lang="en-US" altLang="en-US" sz="2800" dirty="0">
                <a:solidFill>
                  <a:srgbClr val="000000"/>
                </a:solidFill>
              </a:rPr>
              <a:t>Examples include </a:t>
            </a:r>
            <a:r>
              <a:rPr lang="en-US" altLang="en-US" sz="2800" b="1" kern="1200" dirty="0">
                <a:solidFill>
                  <a:srgbClr val="006699"/>
                </a:solidFill>
                <a:latin typeface="+mj-lt"/>
                <a:cs typeface="+mn-cs"/>
              </a:rPr>
              <a:t>GNU/Linux </a:t>
            </a:r>
            <a:r>
              <a:rPr lang="en-US" altLang="en-US" sz="2800" dirty="0"/>
              <a:t>and </a:t>
            </a:r>
            <a:r>
              <a:rPr lang="en-US" altLang="en-US" sz="2800" b="1" kern="1200" dirty="0">
                <a:solidFill>
                  <a:srgbClr val="006699"/>
                </a:solidFill>
                <a:latin typeface="+mj-lt"/>
                <a:cs typeface="+mn-cs"/>
              </a:rPr>
              <a:t>BSD</a:t>
            </a:r>
            <a:r>
              <a:rPr lang="en-US" altLang="en-US" sz="2800" b="1" dirty="0">
                <a:solidFill>
                  <a:srgbClr val="3366FF"/>
                </a:solidFill>
              </a:rPr>
              <a:t> </a:t>
            </a:r>
            <a:r>
              <a:rPr lang="en-US" altLang="en-US" sz="2800" b="1" kern="1200" dirty="0">
                <a:solidFill>
                  <a:srgbClr val="006699"/>
                </a:solidFill>
                <a:latin typeface="+mj-lt"/>
                <a:cs typeface="+mn-cs"/>
              </a:rPr>
              <a:t>UNIX</a:t>
            </a:r>
            <a:r>
              <a:rPr lang="en-US" altLang="en-US" sz="2800" dirty="0">
                <a:solidFill>
                  <a:srgbClr val="3366FF"/>
                </a:solidFill>
              </a:rPr>
              <a:t> </a:t>
            </a:r>
            <a:r>
              <a:rPr lang="en-US" altLang="en-US" sz="2800" dirty="0">
                <a:solidFill>
                  <a:srgbClr val="000000"/>
                </a:solidFill>
              </a:rPr>
              <a:t>(including core of </a:t>
            </a:r>
            <a:r>
              <a:rPr lang="en-US" altLang="en-US" sz="2800" b="1" kern="1200" dirty="0">
                <a:solidFill>
                  <a:srgbClr val="006699"/>
                </a:solidFill>
                <a:latin typeface="+mj-lt"/>
                <a:cs typeface="+mn-cs"/>
              </a:rPr>
              <a:t>Mac</a:t>
            </a:r>
            <a:r>
              <a:rPr lang="en-US" altLang="en-US" sz="2800" b="1" dirty="0">
                <a:solidFill>
                  <a:srgbClr val="3366FF"/>
                </a:solidFill>
              </a:rPr>
              <a:t> </a:t>
            </a:r>
            <a:r>
              <a:rPr lang="en-US" altLang="en-US" sz="2800" b="1" kern="1200" dirty="0">
                <a:solidFill>
                  <a:srgbClr val="006699"/>
                </a:solidFill>
                <a:latin typeface="+mj-lt"/>
                <a:cs typeface="+mn-cs"/>
              </a:rPr>
              <a:t>OS</a:t>
            </a:r>
            <a:r>
              <a:rPr lang="en-US" altLang="en-US" sz="2800" b="1" dirty="0">
                <a:solidFill>
                  <a:srgbClr val="3366FF"/>
                </a:solidFill>
              </a:rPr>
              <a:t> </a:t>
            </a:r>
            <a:r>
              <a:rPr lang="en-US" altLang="en-US" sz="2800" b="1" kern="1200" dirty="0">
                <a:solidFill>
                  <a:srgbClr val="006699"/>
                </a:solidFill>
                <a:latin typeface="+mj-lt"/>
                <a:cs typeface="+mn-cs"/>
              </a:rPr>
              <a:t>X</a:t>
            </a:r>
            <a:r>
              <a:rPr lang="en-US" altLang="en-US" sz="2800" dirty="0">
                <a:solidFill>
                  <a:srgbClr val="000000"/>
                </a:solidFill>
              </a:rPr>
              <a:t>), and many more</a:t>
            </a:r>
          </a:p>
          <a:p>
            <a:r>
              <a:rPr lang="en-US" altLang="en-US" sz="2800" dirty="0">
                <a:solidFill>
                  <a:srgbClr val="000000"/>
                </a:solidFill>
              </a:rPr>
              <a:t>Can use VMM like VMware Player (Free on Windows), </a:t>
            </a:r>
            <a:r>
              <a:rPr lang="en-US" altLang="en-US" sz="2800" dirty="0" err="1">
                <a:solidFill>
                  <a:srgbClr val="000000"/>
                </a:solidFill>
              </a:rPr>
              <a:t>Virtualbox</a:t>
            </a:r>
            <a:r>
              <a:rPr lang="en-US" altLang="en-US" sz="2800" dirty="0">
                <a:solidFill>
                  <a:srgbClr val="000000"/>
                </a:solidFill>
              </a:rPr>
              <a:t> (open source and free on many platforms - </a:t>
            </a:r>
            <a:r>
              <a:rPr lang="en-US" altLang="en-US" sz="2800" dirty="0"/>
              <a:t>http://www.virtualbox.com) </a:t>
            </a:r>
          </a:p>
          <a:p>
            <a:pPr lvl="1"/>
            <a:r>
              <a:rPr lang="en-US" altLang="en-US" sz="2800" dirty="0">
                <a:solidFill>
                  <a:srgbClr val="000000"/>
                </a:solidFill>
              </a:rPr>
              <a:t>Use to run guest operating systems for exploration</a:t>
            </a: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5016758"/>
          </a:xfrm>
          <a:prstGeom prst="rect">
            <a:avLst/>
          </a:prstGeom>
          <a:noFill/>
        </p:spPr>
        <p:txBody>
          <a:bodyPr wrap="square">
            <a:spAutoFit/>
          </a:bodyPr>
          <a:lstStyle/>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open-source movement has overtaken operating systems, causing many of them to be made available in both source and binary (executable) format. </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list of operating systems available in both formats includes Linux, BUSD UNIX, Solaris, and part of macOS. </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The availability of source code allows us to study operating systems from the inside out. Questions that we could once answer only by looking at documentation or the behavior of an</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operating system we can now answer by examining the code itself.</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An extensive but incomplete list of open-source operating-system projects is available from https://curlie.org/Computers/Software/Operating_Systems/Open_Source/</a:t>
            </a:r>
          </a:p>
          <a:p>
            <a:pPr marL="285750" indent="-285750">
              <a:spcBef>
                <a:spcPct val="0"/>
              </a:spcBef>
              <a:buClrTx/>
              <a:buSzTx/>
              <a:buFont typeface="Arial" panose="020B0604020202020204" pitchFamily="34" charset="0"/>
              <a:buChar char="•"/>
            </a:pPr>
            <a:endParaRPr kumimoji="0" lang="en-US" altLang="en-US" sz="1600" dirty="0">
              <a:latin typeface="Verdana" panose="020B0604030504040204" pitchFamily="34" charset="0"/>
            </a:endParaRP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In addition, the rise of virtualization as a mainstream (and frequently free) computer function</a:t>
            </a:r>
          </a:p>
          <a:p>
            <a:pPr marL="285750" indent="-285750">
              <a:spcBef>
                <a:spcPct val="0"/>
              </a:spcBef>
              <a:buClrTx/>
              <a:buSzTx/>
              <a:buFont typeface="Arial" panose="020B0604020202020204" pitchFamily="34" charset="0"/>
              <a:buChar char="•"/>
            </a:pPr>
            <a:r>
              <a:rPr kumimoji="0" lang="en-US" altLang="en-US" sz="1600" dirty="0">
                <a:latin typeface="Verdana" panose="020B0604030504040204" pitchFamily="34" charset="0"/>
              </a:rPr>
              <a:t>makes it possible to run many operating systems on top of one core system. </a:t>
            </a:r>
          </a:p>
          <a:p>
            <a:pPr marL="285750" indent="-285750">
              <a:spcBef>
                <a:spcPct val="0"/>
              </a:spcBef>
              <a:buClrTx/>
              <a:buSzTx/>
              <a:buFont typeface="Arial" panose="020B0604020202020204" pitchFamily="34" charset="0"/>
              <a:buChar char="•"/>
            </a:pPr>
            <a:endParaRPr kumimoji="0" lang="en-US" altLang="en-US" sz="1600" dirty="0">
              <a:latin typeface="Verdana" panose="020B0604030504040204" pitchFamily="34" charset="0"/>
            </a:endParaRPr>
          </a:p>
          <a:p>
            <a:pPr marL="285750" indent="-285750">
              <a:spcBef>
                <a:spcPct val="0"/>
              </a:spcBef>
              <a:buClrTx/>
              <a:buSzTx/>
              <a:buFont typeface="Arial" panose="020B0604020202020204" pitchFamily="34" charset="0"/>
              <a:buChar char="•"/>
            </a:pPr>
            <a:r>
              <a:rPr kumimoji="0" lang="en-US" altLang="en-US" sz="1600" b="1" dirty="0">
                <a:latin typeface="Verdana" panose="020B0604030504040204" pitchFamily="34" charset="0"/>
              </a:rPr>
              <a:t>The advent of open-source operating systems has also made it easier to make the move from student to operating-system developer</a:t>
            </a:r>
            <a:r>
              <a:rPr kumimoji="0" lang="en-US" altLang="en-US" sz="1600" dirty="0">
                <a:latin typeface="Verdana" panose="020B0604030504040204" pitchFamily="34" charset="0"/>
              </a:rPr>
              <a:t>.</a:t>
            </a:r>
            <a:r>
              <a:rPr kumimoji="0" lang="en-US" altLang="en-US" sz="1600" b="1" dirty="0">
                <a:latin typeface="Verdana" panose="020B0604030504040204" pitchFamily="34" charset="0"/>
              </a:rPr>
              <a:t> With some knowledge, some effort, and an Internet connection, a student can even create a new operating-system distribution.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11462</TotalTime>
  <Words>13634</Words>
  <Application>Microsoft Office PowerPoint</Application>
  <PresentationFormat>On-screen Show (4:3)</PresentationFormat>
  <Paragraphs>911</Paragraphs>
  <Slides>89</Slides>
  <Notes>83</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89</vt:i4>
      </vt:variant>
    </vt:vector>
  </HeadingPairs>
  <TitlesOfParts>
    <vt:vector size="110" baseType="lpstr">
      <vt:lpstr>Arial Unicode MS</vt:lpstr>
      <vt:lpstr>ＭＳ Ｐゴシック</vt:lpstr>
      <vt:lpstr>-apple-system</vt:lpstr>
      <vt:lpstr>Arial</vt:lpstr>
      <vt:lpstr>B Koodak</vt:lpstr>
      <vt:lpstr>B Nazanin</vt:lpstr>
      <vt:lpstr>B Titr</vt:lpstr>
      <vt:lpstr>BIZ UDPGothic</vt:lpstr>
      <vt:lpstr>Consolas</vt:lpstr>
      <vt:lpstr>Google Sans</vt:lpstr>
      <vt:lpstr>Helvetica</vt:lpstr>
      <vt:lpstr>Helvetica (Body)</vt:lpstr>
      <vt:lpstr>Helvetica Neue</vt:lpstr>
      <vt:lpstr>Monotype Sorts</vt:lpstr>
      <vt:lpstr>Tahoma</vt:lpstr>
      <vt:lpstr>Times New Roman</vt:lpstr>
      <vt:lpstr>Verdana</vt:lpstr>
      <vt:lpstr>Webdings</vt:lpstr>
      <vt:lpstr>Wingdings</vt:lpstr>
      <vt:lpstr>Wingdings 3</vt:lpstr>
      <vt:lpstr>os-8</vt:lpstr>
      <vt:lpstr>Operation Systems</vt:lpstr>
      <vt:lpstr>ارزیابی</vt:lpstr>
      <vt:lpstr>Outline of this Course</vt:lpstr>
      <vt:lpstr>Chapter 1:  Introduction</vt:lpstr>
      <vt:lpstr>Chapter 1: Introduction</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device controller </vt:lpstr>
      <vt:lpstr>Interrupt</vt:lpstr>
      <vt:lpstr>Interrupt</vt:lpstr>
      <vt:lpstr>Hardware Interrupt</vt:lpstr>
      <vt:lpstr>Common Functions of Interrupts</vt:lpstr>
      <vt:lpstr>Interrupt Handling</vt:lpstr>
      <vt:lpstr>Programmable Interrupt Controller</vt:lpstr>
      <vt:lpstr>PowerPoint Presentation</vt:lpstr>
      <vt:lpstr>New systems Interrupt handler per CPU</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PowerPoint Presentation</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456</cp:revision>
  <cp:lastPrinted>2001-06-14T13:58:17Z</cp:lastPrinted>
  <dcterms:created xsi:type="dcterms:W3CDTF">2011-01-13T23:43:38Z</dcterms:created>
  <dcterms:modified xsi:type="dcterms:W3CDTF">2025-04-15T13:50:58Z</dcterms:modified>
</cp:coreProperties>
</file>